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1" r:id="rId1"/>
  </p:sldMasterIdLst>
  <p:notesMasterIdLst>
    <p:notesMasterId r:id="rId27"/>
  </p:notesMasterIdLst>
  <p:sldIdLst>
    <p:sldId id="265" r:id="rId2"/>
    <p:sldId id="272" r:id="rId3"/>
    <p:sldId id="293" r:id="rId4"/>
    <p:sldId id="295" r:id="rId5"/>
    <p:sldId id="270" r:id="rId6"/>
    <p:sldId id="274" r:id="rId7"/>
    <p:sldId id="276" r:id="rId8"/>
    <p:sldId id="277" r:id="rId9"/>
    <p:sldId id="279" r:id="rId10"/>
    <p:sldId id="280" r:id="rId11"/>
    <p:sldId id="281" r:id="rId12"/>
    <p:sldId id="282" r:id="rId13"/>
    <p:sldId id="283" r:id="rId14"/>
    <p:sldId id="284" r:id="rId15"/>
    <p:sldId id="285" r:id="rId16"/>
    <p:sldId id="294" r:id="rId17"/>
    <p:sldId id="278" r:id="rId18"/>
    <p:sldId id="286" r:id="rId19"/>
    <p:sldId id="287" r:id="rId20"/>
    <p:sldId id="288" r:id="rId21"/>
    <p:sldId id="289" r:id="rId22"/>
    <p:sldId id="290" r:id="rId23"/>
    <p:sldId id="291" r:id="rId24"/>
    <p:sldId id="296" r:id="rId25"/>
    <p:sldId id="298" r:id="rId2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4574" autoAdjust="0"/>
  </p:normalViewPr>
  <p:slideViewPr>
    <p:cSldViewPr>
      <p:cViewPr varScale="1">
        <p:scale>
          <a:sx n="85" d="100"/>
          <a:sy n="85" d="100"/>
        </p:scale>
        <p:origin x="-960" y="-96"/>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notesViewPr>
    <p:cSldViewPr>
      <p:cViewPr varScale="1">
        <p:scale>
          <a:sx n="87" d="100"/>
          <a:sy n="87" d="100"/>
        </p:scale>
        <p:origin x="-3108" y="-9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7089" cy="464980"/>
          </a:xfrm>
          <a:prstGeom prst="rect">
            <a:avLst/>
          </a:prstGeom>
        </p:spPr>
        <p:txBody>
          <a:bodyPr vert="horz" lIns="93176" tIns="46588" rIns="93176" bIns="46588" rtlCol="0"/>
          <a:lstStyle>
            <a:lvl1pPr algn="l">
              <a:defRPr sz="1200"/>
            </a:lvl1pPr>
          </a:lstStyle>
          <a:p>
            <a:pPr>
              <a:defRPr/>
            </a:pPr>
            <a:endParaRPr lang="en-US"/>
          </a:p>
        </p:txBody>
      </p:sp>
      <p:sp>
        <p:nvSpPr>
          <p:cNvPr id="3" name="Date Placeholder 2"/>
          <p:cNvSpPr>
            <a:spLocks noGrp="1"/>
          </p:cNvSpPr>
          <p:nvPr>
            <p:ph type="dt" idx="1"/>
          </p:nvPr>
        </p:nvSpPr>
        <p:spPr>
          <a:xfrm>
            <a:off x="3971703" y="2"/>
            <a:ext cx="3037089" cy="464980"/>
          </a:xfrm>
          <a:prstGeom prst="rect">
            <a:avLst/>
          </a:prstGeom>
        </p:spPr>
        <p:txBody>
          <a:bodyPr vert="horz" lIns="93176" tIns="46588" rIns="93176" bIns="46588" rtlCol="0"/>
          <a:lstStyle>
            <a:lvl1pPr algn="r">
              <a:defRPr sz="1200"/>
            </a:lvl1pPr>
          </a:lstStyle>
          <a:p>
            <a:pPr>
              <a:defRPr/>
            </a:pPr>
            <a:fld id="{8F19E364-F359-4BDB-A512-4315D3FDCF03}" type="datetimeFigureOut">
              <a:rPr lang="en-US"/>
              <a:pPr>
                <a:defRPr/>
              </a:pPr>
              <a:t>9/11/2014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6" tIns="46588" rIns="93176" bIns="46588" rtlCol="0" anchor="ctr"/>
          <a:lstStyle/>
          <a:p>
            <a:pPr lvl="0"/>
            <a:endParaRPr lang="en-US" noProof="0" dirty="0" smtClean="0"/>
          </a:p>
        </p:txBody>
      </p:sp>
      <p:sp>
        <p:nvSpPr>
          <p:cNvPr id="5" name="Notes Placeholder 4"/>
          <p:cNvSpPr>
            <a:spLocks noGrp="1"/>
          </p:cNvSpPr>
          <p:nvPr>
            <p:ph type="body" sz="quarter" idx="3"/>
          </p:nvPr>
        </p:nvSpPr>
        <p:spPr>
          <a:xfrm>
            <a:off x="701363" y="4415711"/>
            <a:ext cx="5607677" cy="4183220"/>
          </a:xfrm>
          <a:prstGeom prst="rect">
            <a:avLst/>
          </a:prstGeom>
        </p:spPr>
        <p:txBody>
          <a:bodyPr vert="horz" lIns="93176" tIns="46588" rIns="93176" bIns="4658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29817"/>
            <a:ext cx="3037089" cy="464980"/>
          </a:xfrm>
          <a:prstGeom prst="rect">
            <a:avLst/>
          </a:prstGeom>
        </p:spPr>
        <p:txBody>
          <a:bodyPr vert="horz" lIns="93176" tIns="46588" rIns="93176" bIns="46588"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1703" y="8829817"/>
            <a:ext cx="3037089" cy="464980"/>
          </a:xfrm>
          <a:prstGeom prst="rect">
            <a:avLst/>
          </a:prstGeom>
        </p:spPr>
        <p:txBody>
          <a:bodyPr vert="horz" lIns="93176" tIns="46588" rIns="93176" bIns="46588" rtlCol="0" anchor="b"/>
          <a:lstStyle>
            <a:lvl1pPr algn="r">
              <a:defRPr sz="1200"/>
            </a:lvl1pPr>
          </a:lstStyle>
          <a:p>
            <a:pPr>
              <a:defRPr/>
            </a:pPr>
            <a:fld id="{30766EE8-5577-473F-AC0C-24031FD56AF4}"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0766EE8-5577-473F-AC0C-24031FD56AF4}"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0766EE8-5577-473F-AC0C-24031FD56AF4}" type="slidenum">
              <a:rPr lang="en-US" smtClean="0"/>
              <a:pPr>
                <a:defRPr/>
              </a:pPr>
              <a:t>25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w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5" name="Group 15"/>
          <p:cNvGrpSpPr>
            <a:grpSpLocks/>
          </p:cNvGrpSpPr>
          <p:nvPr userDrawn="1"/>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pic>
        <p:nvPicPr>
          <p:cNvPr id="11" name="Picture 24" descr="DT_Logo_LG_Blue.TIF"/>
          <p:cNvPicPr>
            <a:picLocks noChangeAspect="1"/>
          </p:cNvPicPr>
          <p:nvPr userDrawn="1"/>
        </p:nvPicPr>
        <p:blipFill>
          <a:blip r:embed="rId3" cstate="print"/>
          <a:srcRect/>
          <a:stretch>
            <a:fillRect/>
          </a:stretch>
        </p:blipFill>
        <p:spPr bwMode="auto">
          <a:xfrm>
            <a:off x="0" y="5562600"/>
            <a:ext cx="2228850" cy="457200"/>
          </a:xfrm>
          <a:prstGeom prst="rect">
            <a:avLst/>
          </a:prstGeom>
          <a:noFill/>
          <a:ln w="9525">
            <a:noFill/>
            <a:miter lim="800000"/>
            <a:headEnd/>
            <a:tailEnd/>
          </a:ln>
        </p:spPr>
      </p:pic>
      <p:pic>
        <p:nvPicPr>
          <p:cNvPr id="12" name="Picture 25" descr="SAS_WhiteLightBlue.wmf"/>
          <p:cNvPicPr>
            <a:picLocks noChangeAspect="1"/>
          </p:cNvPicPr>
          <p:nvPr userDrawn="1"/>
        </p:nvPicPr>
        <p:blipFill>
          <a:blip r:embed="rId4" cstate="print"/>
          <a:srcRect/>
          <a:stretch>
            <a:fillRect/>
          </a:stretch>
        </p:blipFill>
        <p:spPr bwMode="auto">
          <a:xfrm>
            <a:off x="0" y="6308725"/>
            <a:ext cx="3838575" cy="549275"/>
          </a:xfrm>
          <a:prstGeom prst="rect">
            <a:avLst/>
          </a:prstGeom>
          <a:noFill/>
          <a:ln w="9525">
            <a:noFill/>
            <a:miter lim="800000"/>
            <a:headEnd/>
            <a:tailEnd/>
          </a:ln>
        </p:spPr>
      </p:pic>
      <p:sp>
        <p:nvSpPr>
          <p:cNvPr id="9" name="Title 8"/>
          <p:cNvSpPr>
            <a:spLocks noGrp="1"/>
          </p:cNvSpPr>
          <p:nvPr>
            <p:ph type="ctrTitle"/>
          </p:nvPr>
        </p:nvSpPr>
        <p:spPr>
          <a:xfrm>
            <a:off x="0" y="1600200"/>
            <a:ext cx="9144000" cy="1829761"/>
          </a:xfrm>
        </p:spPr>
        <p:txBody>
          <a:bodyPr lIns="274320" tIns="274320" rIns="274320" bIns="274320" anchor="b">
            <a:normAutofit/>
          </a:bodyPr>
          <a:lstStyle>
            <a:lvl1pPr algn="ctr">
              <a:defRPr sz="4200" b="1">
                <a:solidFill>
                  <a:schemeClr val="tx2"/>
                </a:solidFill>
                <a:effectLst>
                  <a:outerShdw blurRad="31750" dist="25400" dir="5400000" algn="tl" rotWithShape="0">
                    <a:srgbClr val="000000">
                      <a:alpha val="25000"/>
                    </a:srgbClr>
                  </a:outerShdw>
                </a:effectLst>
              </a:defRPr>
            </a:lvl1pPr>
            <a:extLst/>
          </a:lstStyle>
          <a:p>
            <a:r>
              <a:rPr lang="en-US" dirty="0" smtClean="0"/>
              <a:t>Click to edit Master title style</a:t>
            </a:r>
            <a:endParaRPr lang="en-US" dirty="0"/>
          </a:p>
        </p:txBody>
      </p:sp>
      <p:sp>
        <p:nvSpPr>
          <p:cNvPr id="17" name="Subtitle 16"/>
          <p:cNvSpPr>
            <a:spLocks noGrp="1"/>
          </p:cNvSpPr>
          <p:nvPr>
            <p:ph type="subTitle" idx="1"/>
          </p:nvPr>
        </p:nvSpPr>
        <p:spPr>
          <a:xfrm>
            <a:off x="0" y="3611607"/>
            <a:ext cx="9144000" cy="1199704"/>
          </a:xfrm>
        </p:spPr>
        <p:txBody>
          <a:bodyPr lIns="274320" tIns="274320" rIns="274320" bIns="274320"/>
          <a:lstStyle>
            <a:lvl1pPr marL="0" marR="64008" indent="0" algn="ct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edit Master subtitle style</a:t>
            </a:r>
            <a:endParaRPr lang="en-US" dirty="0"/>
          </a:p>
        </p:txBody>
      </p:sp>
      <p:sp>
        <p:nvSpPr>
          <p:cNvPr id="13" name="Date Placeholder 29"/>
          <p:cNvSpPr>
            <a:spLocks noGrp="1"/>
          </p:cNvSpPr>
          <p:nvPr>
            <p:ph type="dt" sz="half" idx="10"/>
          </p:nvPr>
        </p:nvSpPr>
        <p:spPr/>
        <p:txBody>
          <a:bodyPr/>
          <a:lstStyle>
            <a:lvl1pPr>
              <a:defRPr>
                <a:solidFill>
                  <a:srgbClr val="FFFFFF"/>
                </a:solidFill>
              </a:defRPr>
            </a:lvl1pPr>
            <a:extLst/>
          </a:lstStyle>
          <a:p>
            <a:pPr>
              <a:defRPr/>
            </a:pPr>
            <a:fld id="{16572703-9386-43FB-BA40-F62D14CD6528}" type="datetime1">
              <a:rPr lang="en-US" smtClean="0"/>
              <a:pPr>
                <a:defRPr/>
              </a:pPr>
              <a:t>9/11/2014</a:t>
            </a:fld>
            <a:endParaRPr lang="en-US" dirty="0"/>
          </a:p>
        </p:txBody>
      </p:sp>
      <p:sp>
        <p:nvSpPr>
          <p:cNvPr id="14"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5" name="Slide Number Placeholder 26"/>
          <p:cNvSpPr>
            <a:spLocks noGrp="1"/>
          </p:cNvSpPr>
          <p:nvPr>
            <p:ph type="sldNum" sz="quarter" idx="12"/>
          </p:nvPr>
        </p:nvSpPr>
        <p:spPr/>
        <p:txBody>
          <a:bodyPr/>
          <a:lstStyle>
            <a:lvl1pPr>
              <a:defRPr>
                <a:solidFill>
                  <a:srgbClr val="FFFFFF"/>
                </a:solidFill>
              </a:defRPr>
            </a:lvl1pPr>
            <a:extLst/>
          </a:lstStyle>
          <a:p>
            <a:pPr>
              <a:defRPr/>
            </a:pPr>
            <a:fld id="{4C41B14F-7CF8-4A61-B96B-E585B1866A1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lIns="274320" tIns="274320" rIns="274320" bIns="274320">
            <a:normAutofit/>
          </a:bodyPr>
          <a:lstStyle>
            <a:lvl1pPr>
              <a:defRPr sz="2700"/>
            </a:lvl1pPr>
          </a:lstStyle>
          <a:p>
            <a:r>
              <a:rPr lang="en-US" dirty="0" smtClean="0"/>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pPr>
              <a:defRPr/>
            </a:pPr>
            <a:fld id="{091D2207-A7A5-4A2B-9138-6E47399542B8}" type="datetime1">
              <a:rPr lang="en-US" smtClean="0"/>
              <a:pPr>
                <a:defRPr/>
              </a:pPr>
              <a:t>9/11/2014</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7EE45D99-9917-4B47-895D-271E8E1D486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9144000" cy="4525962"/>
          </a:xfrm>
        </p:spPr>
        <p:txBody>
          <a:bodyPr/>
          <a:lstStyle>
            <a:lvl1pPr>
              <a:spcBef>
                <a:spcPts val="300"/>
              </a:spcBef>
              <a:spcAft>
                <a:spcPts val="300"/>
              </a:spcAft>
              <a:defRPr sz="2100"/>
            </a:lvl1pPr>
            <a:lvl2pPr>
              <a:spcBef>
                <a:spcPts val="300"/>
              </a:spcBef>
              <a:spcAft>
                <a:spcPts val="300"/>
              </a:spcAft>
              <a:defRPr sz="2100"/>
            </a:lvl2pPr>
            <a:lvl3pPr>
              <a:spcBef>
                <a:spcPts val="300"/>
              </a:spcBef>
              <a:spcAft>
                <a:spcPts val="300"/>
              </a:spcAft>
              <a:defRPr sz="1900"/>
            </a:lvl3pPr>
            <a:lvl4pPr>
              <a:spcBef>
                <a:spcPts val="300"/>
              </a:spcBef>
              <a:spcAft>
                <a:spcPts val="300"/>
              </a:spcAft>
              <a:defRPr sz="1700"/>
            </a:lvl4pPr>
            <a:lvl5pPr>
              <a:spcBef>
                <a:spcPts val="300"/>
              </a:spcBef>
              <a:spcAft>
                <a:spcPts val="300"/>
              </a:spcAft>
              <a:defRPr sz="1500"/>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a:xfrm>
            <a:off x="0" y="0"/>
            <a:ext cx="9144000" cy="1143000"/>
          </a:xfrm>
        </p:spPr>
        <p:txBody>
          <a:bodyPr lIns="274320" tIns="274320" rIns="274320" bIns="274320" rtlCol="0">
            <a:normAutofit/>
          </a:bodyPr>
          <a:lstStyle>
            <a:lvl1pPr>
              <a:defRPr sz="2700"/>
            </a:lvl1pPr>
            <a:extLst/>
          </a:lstStyle>
          <a:p>
            <a:r>
              <a:rPr lang="en-US" dirty="0" smtClean="0"/>
              <a:t>Click to edit Master title style</a:t>
            </a:r>
            <a:endParaRPr lang="en-US" dirty="0"/>
          </a:p>
        </p:txBody>
      </p:sp>
      <p:sp>
        <p:nvSpPr>
          <p:cNvPr id="4" name="Date Placeholder 9"/>
          <p:cNvSpPr>
            <a:spLocks noGrp="1"/>
          </p:cNvSpPr>
          <p:nvPr>
            <p:ph type="dt" sz="half" idx="10"/>
          </p:nvPr>
        </p:nvSpPr>
        <p:spPr/>
        <p:txBody>
          <a:bodyPr/>
          <a:lstStyle>
            <a:lvl1pPr>
              <a:defRPr/>
            </a:lvl1pPr>
          </a:lstStyle>
          <a:p>
            <a:pPr>
              <a:defRPr/>
            </a:pPr>
            <a:fld id="{3C0ACB33-EE16-4C07-8F91-95E5A225C0E9}" type="datetime1">
              <a:rPr lang="en-US" smtClean="0"/>
              <a:pPr>
                <a:defRPr/>
              </a:pPr>
              <a:t>9/11/2014</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E39BEC5-F69C-4ED1-907A-39113C08C60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0" y="1059712"/>
            <a:ext cx="9144000" cy="1828800"/>
          </a:xfrm>
        </p:spPr>
        <p:txBody>
          <a:bodyPr lIns="274320" tIns="274320" rIns="274320" bIns="274320" anchor="b">
            <a:normAutofit/>
          </a:bodyPr>
          <a:lstStyle>
            <a:lvl1pPr algn="r">
              <a:buNone/>
              <a:defRPr sz="4200" b="1" cap="none" baseline="0">
                <a:effectLst>
                  <a:outerShdw blurRad="31750" dist="25400" dir="5400000" algn="tl" rotWithShape="0">
                    <a:srgbClr val="000000">
                      <a:alpha val="25000"/>
                    </a:srgbClr>
                  </a:outerShdw>
                </a:effectLst>
              </a:defRPr>
            </a:lvl1pPr>
            <a:extLst/>
          </a:lstStyle>
          <a:p>
            <a:r>
              <a:rPr lang="en-US" dirty="0" smtClean="0"/>
              <a:t>Click to edit Master title style</a:t>
            </a:r>
            <a:endParaRPr lang="en-US" dirty="0"/>
          </a:p>
        </p:txBody>
      </p:sp>
      <p:sp>
        <p:nvSpPr>
          <p:cNvPr id="3" name="Text Placeholder 2"/>
          <p:cNvSpPr>
            <a:spLocks noGrp="1"/>
          </p:cNvSpPr>
          <p:nvPr>
            <p:ph type="body" idx="1"/>
          </p:nvPr>
        </p:nvSpPr>
        <p:spPr>
          <a:xfrm>
            <a:off x="3922712" y="2931712"/>
            <a:ext cx="5221287" cy="1454888"/>
          </a:xfrm>
        </p:spPr>
        <p:txBody>
          <a:bodyPr lIns="274320" tIns="274320" rIns="274320" bIns="274320"/>
          <a:lstStyle>
            <a:lvl1pPr marL="0" indent="0" algn="l">
              <a:buNone/>
              <a:defRPr sz="21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dirty="0"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4D40DAEA-F610-420C-9647-D74A16C306BB}" type="datetime1">
              <a:rPr lang="en-US" smtClean="0"/>
              <a:pPr>
                <a:defRPr/>
              </a:pPr>
              <a:t>9/11/2014</a:t>
            </a:fld>
            <a:endParaRPr lang="en-US" dirty="0"/>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8E20EB7C-0126-42A7-9216-B13A4CC65936}"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0" y="1371600"/>
            <a:ext cx="4495800" cy="4525963"/>
          </a:xfrm>
        </p:spPr>
        <p:txBody>
          <a:bodyPr lIns="274320" tIns="274320" rIns="274320" bIns="274320"/>
          <a:lstStyle>
            <a:lvl1pPr>
              <a:spcBef>
                <a:spcPts val="300"/>
              </a:spcBef>
              <a:spcAft>
                <a:spcPts val="300"/>
              </a:spcAft>
              <a:defRPr sz="2100"/>
            </a:lvl1pPr>
            <a:lvl2pPr>
              <a:spcBef>
                <a:spcPts val="300"/>
              </a:spcBef>
              <a:spcAft>
                <a:spcPts val="300"/>
              </a:spcAft>
              <a:defRPr sz="2100"/>
            </a:lvl2pPr>
            <a:lvl3pPr>
              <a:spcBef>
                <a:spcPts val="300"/>
              </a:spcBef>
              <a:spcAft>
                <a:spcPts val="300"/>
              </a:spcAft>
              <a:defRPr sz="1900"/>
            </a:lvl3pPr>
            <a:lvl4pPr>
              <a:spcBef>
                <a:spcPts val="300"/>
              </a:spcBef>
              <a:spcAft>
                <a:spcPts val="300"/>
              </a:spcAft>
              <a:defRPr sz="1700"/>
            </a:lvl4pPr>
            <a:lvl5pPr>
              <a:spcBef>
                <a:spcPts val="300"/>
              </a:spcBef>
              <a:spcAft>
                <a:spcPts val="300"/>
              </a:spcAft>
              <a:defRPr sz="1500"/>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0"/>
            <a:ext cx="4495800" cy="4525963"/>
          </a:xfrm>
        </p:spPr>
        <p:txBody>
          <a:bodyPr lIns="274320" tIns="274320" rIns="274320" bIns="274320"/>
          <a:lstStyle>
            <a:lvl1pPr>
              <a:spcBef>
                <a:spcPts val="300"/>
              </a:spcBef>
              <a:spcAft>
                <a:spcPts val="300"/>
              </a:spcAft>
              <a:defRPr sz="2100"/>
            </a:lvl1pPr>
            <a:lvl2pPr>
              <a:spcBef>
                <a:spcPts val="300"/>
              </a:spcBef>
              <a:spcAft>
                <a:spcPts val="300"/>
              </a:spcAft>
              <a:defRPr sz="2100"/>
            </a:lvl2pPr>
            <a:lvl3pPr>
              <a:spcBef>
                <a:spcPts val="300"/>
              </a:spcBef>
              <a:spcAft>
                <a:spcPts val="300"/>
              </a:spcAft>
              <a:defRPr sz="1900"/>
            </a:lvl3pPr>
            <a:lvl4pPr>
              <a:spcBef>
                <a:spcPts val="300"/>
              </a:spcBef>
              <a:spcAft>
                <a:spcPts val="300"/>
              </a:spcAft>
              <a:defRPr sz="1700"/>
            </a:lvl4pPr>
            <a:lvl5pPr>
              <a:spcBef>
                <a:spcPts val="300"/>
              </a:spcBef>
              <a:spcAft>
                <a:spcPts val="300"/>
              </a:spcAft>
              <a:defRPr sz="1500"/>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p:nvPr>
        </p:nvSpPr>
        <p:spPr>
          <a:xfrm>
            <a:off x="0" y="0"/>
            <a:ext cx="9144000" cy="1143000"/>
          </a:xfrm>
        </p:spPr>
        <p:txBody>
          <a:bodyPr rtlCol="0">
            <a:normAutofit/>
          </a:bodyPr>
          <a:lstStyle>
            <a:lvl1pPr>
              <a:defRPr sz="4200"/>
            </a:lvl1pPr>
            <a:extLst/>
          </a:lstStyle>
          <a:p>
            <a:r>
              <a:rPr lang="en-US" dirty="0" smtClean="0"/>
              <a:t>Click to edit Master title style</a:t>
            </a:r>
            <a:endParaRPr lang="en-US" dirty="0"/>
          </a:p>
        </p:txBody>
      </p:sp>
      <p:sp>
        <p:nvSpPr>
          <p:cNvPr id="5" name="Date Placeholder 4"/>
          <p:cNvSpPr>
            <a:spLocks noGrp="1"/>
          </p:cNvSpPr>
          <p:nvPr>
            <p:ph type="dt" sz="half" idx="10"/>
          </p:nvPr>
        </p:nvSpPr>
        <p:spPr/>
        <p:txBody>
          <a:bodyPr/>
          <a:lstStyle>
            <a:lvl1pPr>
              <a:defRPr/>
            </a:lvl1pPr>
            <a:extLst/>
          </a:lstStyle>
          <a:p>
            <a:pPr>
              <a:defRPr/>
            </a:pPr>
            <a:fld id="{B7049848-95A0-444D-AB05-196122C31D6C}" type="datetime1">
              <a:rPr lang="en-US" smtClean="0"/>
              <a:pPr>
                <a:defRPr/>
              </a:pPr>
              <a:t>9/11/2014</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BE6C3CEE-5C90-4AB6-8B8B-7961F0828BF8}"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1"/>
            <a:ext cx="9144000" cy="5029200"/>
          </a:xfrm>
        </p:spPr>
        <p:txBody>
          <a:bodyPr lIns="274320" tIns="274320" rIns="274320" bIns="274320"/>
          <a:lstStyle>
            <a:lvl1pPr>
              <a:defRPr sz="2100"/>
            </a:lvl1pPr>
            <a:lvl2pPr>
              <a:defRPr sz="2100"/>
            </a:lvl2pPr>
            <a:lvl3pPr>
              <a:defRPr sz="1900"/>
            </a:lvl3pPr>
            <a:lvl4pPr>
              <a:defRPr sz="1700"/>
            </a:lvl4pPr>
            <a:lvl5pPr>
              <a:defRPr sz="15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9"/>
          <p:cNvSpPr>
            <a:spLocks noGrp="1"/>
          </p:cNvSpPr>
          <p:nvPr>
            <p:ph type="dt" sz="half" idx="10"/>
          </p:nvPr>
        </p:nvSpPr>
        <p:spPr/>
        <p:txBody>
          <a:bodyPr/>
          <a:lstStyle>
            <a:lvl1pPr>
              <a:defRPr/>
            </a:lvl1pPr>
          </a:lstStyle>
          <a:p>
            <a:pPr>
              <a:defRPr/>
            </a:pPr>
            <a:fld id="{F296E1B9-7EBD-48BB-9E63-9A1674939798}" type="datetime1">
              <a:rPr lang="en-US" smtClean="0"/>
              <a:pPr>
                <a:defRPr/>
              </a:pPr>
              <a:t>9/11/2014</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68B92A8-581D-4B49-AEB7-BD709F1BCE3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0" y="1219200"/>
            <a:ext cx="4495800" cy="4906963"/>
          </a:xfrm>
        </p:spPr>
        <p:txBody>
          <a:bodyPr lIns="274320" tIns="274320" rIns="274320" bIns="274320"/>
          <a:lstStyle>
            <a:lvl1pPr>
              <a:defRPr sz="2100"/>
            </a:lvl1pPr>
            <a:lvl2pPr>
              <a:defRPr sz="2100"/>
            </a:lvl2pPr>
            <a:lvl3pPr>
              <a:defRPr sz="1900"/>
            </a:lvl3pPr>
            <a:lvl4pPr>
              <a:defRPr sz="1700"/>
            </a:lvl4pPr>
            <a:lvl5pPr>
              <a:defRPr sz="15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19200"/>
            <a:ext cx="4495800" cy="4906963"/>
          </a:xfrm>
        </p:spPr>
        <p:txBody>
          <a:bodyPr lIns="274320" tIns="274320" rIns="274320" bIns="274320"/>
          <a:lstStyle>
            <a:lvl1pPr>
              <a:defRPr sz="2100"/>
            </a:lvl1pPr>
            <a:lvl2pPr>
              <a:defRPr sz="2100"/>
            </a:lvl2pPr>
            <a:lvl3pPr>
              <a:defRPr sz="1900"/>
            </a:lvl3pPr>
            <a:lvl4pPr>
              <a:defRPr sz="1700"/>
            </a:lvl4pPr>
            <a:lvl5pPr>
              <a:defRPr sz="15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9"/>
          <p:cNvSpPr>
            <a:spLocks noGrp="1"/>
          </p:cNvSpPr>
          <p:nvPr>
            <p:ph type="dt" sz="half" idx="10"/>
          </p:nvPr>
        </p:nvSpPr>
        <p:spPr/>
        <p:txBody>
          <a:bodyPr/>
          <a:lstStyle>
            <a:lvl1pPr>
              <a:defRPr/>
            </a:lvl1pPr>
          </a:lstStyle>
          <a:p>
            <a:pPr>
              <a:defRPr/>
            </a:pPr>
            <a:fld id="{157D73FF-CF9F-4A38-9CB6-E5F963FD1C17}" type="datetime1">
              <a:rPr lang="en-US" smtClean="0"/>
              <a:pPr>
                <a:defRPr/>
              </a:pPr>
              <a:t>9/11/2014</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9D2A77E-803E-4410-9005-74CF8CD636C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143000"/>
            <a:ext cx="8229600" cy="4983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D0A1787-48B3-400C-A434-D7A054A0E3E5}" type="datetime1">
              <a:rPr lang="en-US" smtClean="0"/>
              <a:pPr>
                <a:defRPr/>
              </a:pPr>
              <a:t>9/11/2014</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7A6DBE7-2A78-40CD-B038-C59433BC4E3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lIns="274320" tIns="274320" rIns="274320" bIns="274320">
            <a:noAutofit/>
          </a:bodyPr>
          <a:lstStyle>
            <a:lvl1pPr>
              <a:defRPr sz="4200"/>
            </a:lvl1pPr>
          </a:lstStyle>
          <a:p>
            <a:r>
              <a:rPr lang="en-US" dirty="0"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1"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dirty="0"/>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B82B3479-74AE-4B04-BB54-873DE74F854F}" type="datetime1">
              <a:rPr lang="en-US" smtClean="0"/>
              <a:pPr>
                <a:defRPr/>
              </a:pPr>
              <a:t>9/11/2014</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5B77645B-B608-489C-BEE8-5A427C7F1E1E}" type="slidenum">
              <a:rPr lang="en-US"/>
              <a:pPr>
                <a:defRPr/>
              </a:pPr>
              <a:t>‹#›</a:t>
            </a:fld>
            <a:endParaRPr lang="en-US" dirty="0"/>
          </a:p>
        </p:txBody>
      </p:sp>
      <p:pic>
        <p:nvPicPr>
          <p:cNvPr id="1037" name="Picture 15" descr="SAS_WhiteLightBlue.wmf"/>
          <p:cNvPicPr>
            <a:picLocks noChangeAspect="1"/>
          </p:cNvPicPr>
          <p:nvPr/>
        </p:nvPicPr>
        <p:blipFill>
          <a:blip r:embed="rId12" cstate="print"/>
          <a:srcRect/>
          <a:stretch>
            <a:fillRect/>
          </a:stretch>
        </p:blipFill>
        <p:spPr bwMode="auto">
          <a:xfrm>
            <a:off x="0" y="6537325"/>
            <a:ext cx="2239963" cy="320675"/>
          </a:xfrm>
          <a:prstGeom prst="rect">
            <a:avLst/>
          </a:prstGeom>
          <a:noFill/>
          <a:ln w="9525">
            <a:noFill/>
            <a:miter lim="800000"/>
            <a:headEnd/>
            <a:tailEnd/>
          </a:ln>
        </p:spPr>
      </p:pic>
      <p:pic>
        <p:nvPicPr>
          <p:cNvPr id="1038" name="Picture 24" descr="DT_Logo_LG_Blue.TIF"/>
          <p:cNvPicPr>
            <a:picLocks noChangeAspect="1"/>
          </p:cNvPicPr>
          <p:nvPr/>
        </p:nvPicPr>
        <p:blipFill>
          <a:blip r:embed="rId13" cstate="print"/>
          <a:srcRect/>
          <a:stretch>
            <a:fillRect/>
          </a:stretch>
        </p:blipFill>
        <p:spPr bwMode="auto">
          <a:xfrm>
            <a:off x="0" y="6172200"/>
            <a:ext cx="1114425" cy="228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8" r:id="rId1"/>
    <p:sldLayoutId id="2147483783" r:id="rId2"/>
    <p:sldLayoutId id="2147483784" r:id="rId3"/>
    <p:sldLayoutId id="2147483789" r:id="rId4"/>
    <p:sldLayoutId id="2147483790" r:id="rId5"/>
    <p:sldLayoutId id="2147483785" r:id="rId6"/>
    <p:sldLayoutId id="2147483786" r:id="rId7"/>
    <p:sldLayoutId id="2147483787" r:id="rId8"/>
    <p:sldLayoutId id="2147483791" r:id="rId9"/>
  </p:sldLayoutIdLst>
  <p:hf hdr="0" ftr="0" dt="0"/>
  <p:txStyles>
    <p:titleStyle>
      <a:lvl1pPr algn="ctr"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ctr" rtl="0" eaLnBrk="1" fontAlgn="base" hangingPunct="1">
        <a:spcBef>
          <a:spcPct val="0"/>
        </a:spcBef>
        <a:spcAft>
          <a:spcPct val="0"/>
        </a:spcAft>
        <a:defRPr sz="4100" b="1">
          <a:solidFill>
            <a:schemeClr val="tx2"/>
          </a:solidFill>
          <a:latin typeface="Calibri" pitchFamily="34" charset="0"/>
        </a:defRPr>
      </a:lvl2pPr>
      <a:lvl3pPr algn="ctr" rtl="0" eaLnBrk="1" fontAlgn="base" hangingPunct="1">
        <a:spcBef>
          <a:spcPct val="0"/>
        </a:spcBef>
        <a:spcAft>
          <a:spcPct val="0"/>
        </a:spcAft>
        <a:defRPr sz="4100" b="1">
          <a:solidFill>
            <a:schemeClr val="tx2"/>
          </a:solidFill>
          <a:latin typeface="Calibri" pitchFamily="34" charset="0"/>
        </a:defRPr>
      </a:lvl3pPr>
      <a:lvl4pPr algn="ctr" rtl="0" eaLnBrk="1" fontAlgn="base" hangingPunct="1">
        <a:spcBef>
          <a:spcPct val="0"/>
        </a:spcBef>
        <a:spcAft>
          <a:spcPct val="0"/>
        </a:spcAft>
        <a:defRPr sz="4100" b="1">
          <a:solidFill>
            <a:schemeClr val="tx2"/>
          </a:solidFill>
          <a:latin typeface="Calibri" pitchFamily="34" charset="0"/>
        </a:defRPr>
      </a:lvl4pPr>
      <a:lvl5pPr algn="ctr" rtl="0" eaLnBrk="1" fontAlgn="base" hangingPunct="1">
        <a:spcBef>
          <a:spcPct val="0"/>
        </a:spcBef>
        <a:spcAft>
          <a:spcPct val="0"/>
        </a:spcAft>
        <a:defRPr sz="4100" b="1">
          <a:solidFill>
            <a:schemeClr val="tx2"/>
          </a:solidFill>
          <a:latin typeface="Calibri" pitchFamily="34"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just"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just"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just"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just"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just"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url?sa=i&amp;source=images&amp;cd=&amp;cad=rja&amp;uact=8&amp;docid=09uedehST4nrdM&amp;tbnid=_ajKwXWlnYfeSM:&amp;ved=0CAgQjRw&amp;url=http://www.fanphobia.net/profiles/rick-scott/rick-scott-governor-of-florida/&amp;ei=0EsQVP_9E4-byASZmoCwDg&amp;psig=AFQjCNF8XgLdzLklyU1qaVX775j6Pz_7yw&amp;ust=1410440528427648" TargetMode="External"/><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maps.google.com/maps?biw=1401&amp;bih=734&amp;bav=on.2,or.r_qf.&amp;bvm=bv.74649129,d.aWw,pv.xjs.s.en_US.mrQEfghoF0I.O&amp;um=1&amp;ie=UTF-8&amp;fb=1&amp;gl=us&amp;sll=27.6648274,-81.5157535&amp;sspn=7.5065024,11.3325964&amp;q=Florida&amp;sa=X&amp;ei=7lUQVJvLL8qpyAS4_YK4Dw&amp;ved=0CB0Q8gEwAA" TargetMode="External"/><Relationship Id="rId2" Type="http://schemas.openxmlformats.org/officeDocument/2006/relationships/hyperlink" Target="http://www.google.com/url?sa=i&amp;rct=j&amp;q=&amp;esrc=s&amp;source=images&amp;cd=&amp;cad=rja&amp;uact=8&amp;docid=tKBXailV0AoblM&amp;tbnid=__w9tg6EL8LiDM:&amp;ved=0CAUQjRw&amp;url=http://wwp.greenwichmeantime.com/time-zone/usa/florida/city/&amp;ei=o1UQVP2uHYaVyAS09IC4CQ&amp;bvm=bv.74649129,d.aWw&amp;psig=AFQjCNFh_kFc324e9zuQY54bC_mv2vOpmA&amp;ust=1410442966761069" TargetMode="Externa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hyperlink" Target="https://maps.google.com/maps?biw=1401&amp;bih=734&amp;bav=on.2,or.r_qf.&amp;bvm=bv.74649129,d.aWw&amp;gs_rn=53&amp;gs_ri=psy-ab&amp;pq=map+of+florida+&amp;cp=10&amp;gs_id=j&amp;xhr=t&amp;um=1&amp;ie=UTF-8&amp;fb=1&amp;gl=us&amp;sll=32.3078,-64.7505&amp;sspn=7.1616314,11.325178&amp;q=Bermuda&amp;sa=X&amp;ei=AFYQVNz8Nc2syASt3oKYDw&amp;sqi=2&amp;ved=0CB0Q8gEwAA" TargetMode="Externa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1143000"/>
            <a:ext cx="9144000" cy="2667000"/>
          </a:xfrm>
        </p:spPr>
        <p:txBody>
          <a:bodyPr>
            <a:noAutofit/>
          </a:bodyPr>
          <a:lstStyle/>
          <a:p>
            <a:r>
              <a:rPr lang="en-US" sz="3200" dirty="0" smtClean="0"/>
              <a:t>Macquarie Capital (USA) Inc.</a:t>
            </a:r>
            <a:br>
              <a:rPr lang="en-US" sz="3200" dirty="0" smtClean="0"/>
            </a:br>
            <a:r>
              <a:rPr lang="en-US" sz="3200" dirty="0" smtClean="0"/>
              <a:t>Bermuda in Boston</a:t>
            </a:r>
            <a:br>
              <a:rPr lang="en-US" sz="3200" dirty="0" smtClean="0"/>
            </a:br>
            <a:r>
              <a:rPr lang="en-US" sz="3200" dirty="0" smtClean="0"/>
              <a:t>September 23, 2014</a:t>
            </a:r>
            <a:br>
              <a:rPr lang="en-US" sz="3200" dirty="0" smtClean="0"/>
            </a:br>
            <a:r>
              <a:rPr lang="en-US" sz="3200" dirty="0" smtClean="0"/>
              <a:t/>
            </a:r>
            <a:br>
              <a:rPr lang="en-US" sz="3200" dirty="0" smtClean="0"/>
            </a:br>
            <a:r>
              <a:rPr lang="en-US" sz="3200" dirty="0" smtClean="0"/>
              <a:t>Biggest Challenges and Headwinds </a:t>
            </a:r>
            <a:br>
              <a:rPr lang="en-US" sz="3200" dirty="0" smtClean="0"/>
            </a:br>
            <a:r>
              <a:rPr lang="en-US" sz="3200" dirty="0" smtClean="0"/>
              <a:t>Facing the Industry</a:t>
            </a:r>
            <a:endParaRPr lang="en-US" sz="3200" dirty="0"/>
          </a:p>
        </p:txBody>
      </p:sp>
      <p:sp>
        <p:nvSpPr>
          <p:cNvPr id="4" name="Subtitle 3"/>
          <p:cNvSpPr>
            <a:spLocks noGrp="1"/>
          </p:cNvSpPr>
          <p:nvPr>
            <p:ph type="subTitle" idx="1"/>
          </p:nvPr>
        </p:nvSpPr>
        <p:spPr>
          <a:xfrm>
            <a:off x="0" y="3581400"/>
            <a:ext cx="9144000" cy="1600200"/>
          </a:xfrm>
        </p:spPr>
        <p:txBody>
          <a:bodyPr/>
          <a:lstStyle/>
          <a:p>
            <a:r>
              <a:rPr lang="en-US" dirty="0" smtClean="0"/>
              <a:t>Joseph L. Petrelli</a:t>
            </a:r>
            <a:br>
              <a:rPr lang="en-US" dirty="0" smtClean="0"/>
            </a:br>
            <a:r>
              <a:rPr lang="en-US" dirty="0" smtClean="0"/>
              <a:t>Demotech, Inc.</a:t>
            </a:r>
            <a:br>
              <a:rPr lang="en-US" dirty="0" smtClean="0"/>
            </a:br>
            <a:r>
              <a:rPr lang="en-US" dirty="0" smtClean="0"/>
              <a:t>Columbus, Ohio</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81000" y="990600"/>
          <a:ext cx="8229600" cy="4800600"/>
        </p:xfrm>
        <a:graphic>
          <a:graphicData uri="http://schemas.openxmlformats.org/drawingml/2006/table">
            <a:tbl>
              <a:tblPr/>
              <a:tblGrid>
                <a:gridCol w="2714305"/>
                <a:gridCol w="1219000"/>
                <a:gridCol w="715146"/>
                <a:gridCol w="1284013"/>
                <a:gridCol w="1256923"/>
                <a:gridCol w="1040213"/>
              </a:tblGrid>
              <a:tr h="675083">
                <a:tc>
                  <a:txBody>
                    <a:bodyPr/>
                    <a:lstStyle/>
                    <a:p>
                      <a:pPr algn="ctr" fontAlgn="ctr"/>
                      <a:r>
                        <a:rPr lang="en-US" sz="1000" b="1" i="0" u="none" strike="noStrike" dirty="0">
                          <a:solidFill>
                            <a:srgbClr val="000000"/>
                          </a:solidFill>
                          <a:latin typeface="Arial"/>
                        </a:rPr>
                        <a:t>Company</a:t>
                      </a:r>
                    </a:p>
                  </a:txBody>
                  <a:tcPr marL="9525" marR="9525" marT="952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Premium Written 2005</a:t>
                      </a:r>
                    </a:p>
                  </a:txBody>
                  <a:tcPr marL="9525" marR="9525" marT="952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 of Total</a:t>
                      </a:r>
                    </a:p>
                  </a:txBody>
                  <a:tcPr marL="9525" marR="9525" marT="952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Premium Earned 2005</a:t>
                      </a:r>
                    </a:p>
                  </a:txBody>
                  <a:tcPr marL="9525" marR="9525" marT="952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Loss Incurred 2005</a:t>
                      </a:r>
                    </a:p>
                  </a:txBody>
                  <a:tcPr marL="9525" marR="9525" marT="952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DCC Incurred 2005</a:t>
                      </a:r>
                    </a:p>
                  </a:txBody>
                  <a:tcPr marL="9525" marR="9525" marT="9525" marB="0" anchor="ctr">
                    <a:lnL>
                      <a:noFill/>
                    </a:lnL>
                    <a:lnR>
                      <a:noFill/>
                    </a:lnR>
                    <a:lnT>
                      <a:noFill/>
                    </a:lnT>
                    <a:lnB>
                      <a:noFill/>
                    </a:lnB>
                  </a:tcPr>
                </a:tc>
              </a:tr>
              <a:tr h="375047">
                <a:tc>
                  <a:txBody>
                    <a:bodyPr/>
                    <a:lstStyle/>
                    <a:p>
                      <a:pPr algn="l" fontAlgn="ctr"/>
                      <a:r>
                        <a:rPr lang="en-US" sz="1000" b="0" i="0" u="none" strike="noStrike">
                          <a:solidFill>
                            <a:srgbClr val="000000"/>
                          </a:solidFill>
                          <a:latin typeface="Arial"/>
                        </a:rPr>
                        <a:t>State Farm Florida Insurance Co</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1,175,848,939</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19.3%</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1,097,835,372</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1,274,636,062</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17,177,314</a:t>
                      </a:r>
                    </a:p>
                  </a:txBody>
                  <a:tcPr marL="9525" marR="9525" marT="9525" marB="0" anchor="ctr">
                    <a:lnL>
                      <a:noFill/>
                    </a:lnL>
                    <a:lnR>
                      <a:noFill/>
                    </a:lnR>
                    <a:lnT>
                      <a:noFill/>
                    </a:lnT>
                    <a:lnB>
                      <a:noFill/>
                    </a:lnB>
                  </a:tcPr>
                </a:tc>
              </a:tr>
              <a:tr h="375047">
                <a:tc>
                  <a:txBody>
                    <a:bodyPr/>
                    <a:lstStyle/>
                    <a:p>
                      <a:pPr algn="l" fontAlgn="ctr"/>
                      <a:r>
                        <a:rPr lang="en-US" sz="1000" b="0" i="0" u="none" strike="noStrike">
                          <a:solidFill>
                            <a:srgbClr val="000000"/>
                          </a:solidFill>
                          <a:latin typeface="Arial"/>
                        </a:rPr>
                        <a:t>Citizens Prop Ins Corp</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511,493,021</a:t>
                      </a:r>
                    </a:p>
                  </a:txBody>
                  <a:tcPr marL="9525" marR="9525" marT="9525" marB="0" anchor="ctr">
                    <a:lnL>
                      <a:noFill/>
                    </a:lnL>
                    <a:lnR>
                      <a:noFill/>
                    </a:lnR>
                    <a:lnT>
                      <a:noFill/>
                    </a:lnT>
                    <a:lnB>
                      <a:noFill/>
                    </a:lnB>
                  </a:tcPr>
                </a:tc>
                <a:tc>
                  <a:txBody>
                    <a:bodyPr/>
                    <a:lstStyle/>
                    <a:p>
                      <a:pPr algn="ctr" fontAlgn="ctr"/>
                      <a:r>
                        <a:rPr lang="en-US" sz="1000" b="0" i="0" u="none" strike="noStrike" dirty="0">
                          <a:solidFill>
                            <a:srgbClr val="000000"/>
                          </a:solidFill>
                          <a:latin typeface="Arial"/>
                        </a:rPr>
                        <a:t>8.4%</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515,156,045</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620,972,059</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22,383,248</a:t>
                      </a:r>
                    </a:p>
                  </a:txBody>
                  <a:tcPr marL="9525" marR="9525" marT="9525" marB="0" anchor="ctr">
                    <a:lnL>
                      <a:noFill/>
                    </a:lnL>
                    <a:lnR>
                      <a:noFill/>
                    </a:lnR>
                    <a:lnT>
                      <a:noFill/>
                    </a:lnT>
                    <a:lnB>
                      <a:noFill/>
                    </a:lnB>
                  </a:tcPr>
                </a:tc>
              </a:tr>
              <a:tr h="375047">
                <a:tc>
                  <a:txBody>
                    <a:bodyPr/>
                    <a:lstStyle/>
                    <a:p>
                      <a:pPr algn="l" fontAlgn="ctr"/>
                      <a:r>
                        <a:rPr lang="en-US" sz="1000" b="0" i="0" u="none" strike="noStrike">
                          <a:solidFill>
                            <a:srgbClr val="000000"/>
                          </a:solidFill>
                          <a:latin typeface="Arial"/>
                        </a:rPr>
                        <a:t>Castle Key Ins Co</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375,827,109</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6.2%</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370,083,519</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416,521,583</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-3,341,000</a:t>
                      </a:r>
                    </a:p>
                  </a:txBody>
                  <a:tcPr marL="9525" marR="9525" marT="9525" marB="0" anchor="ctr">
                    <a:lnL>
                      <a:noFill/>
                    </a:lnL>
                    <a:lnR>
                      <a:noFill/>
                    </a:lnR>
                    <a:lnT>
                      <a:noFill/>
                    </a:lnT>
                    <a:lnB>
                      <a:noFill/>
                    </a:lnB>
                  </a:tcPr>
                </a:tc>
              </a:tr>
              <a:tr h="375047">
                <a:tc>
                  <a:txBody>
                    <a:bodyPr/>
                    <a:lstStyle/>
                    <a:p>
                      <a:pPr algn="l" fontAlgn="ctr"/>
                      <a:r>
                        <a:rPr lang="en-US" sz="1000" b="0" i="0" u="none" strike="noStrike">
                          <a:solidFill>
                            <a:srgbClr val="000000"/>
                          </a:solidFill>
                          <a:latin typeface="Arial"/>
                        </a:rPr>
                        <a:t>Nationwide Insurance Co of Florida</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269,152,615</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4.4%</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248,030,218</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334,928,058</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9,008,375</a:t>
                      </a:r>
                    </a:p>
                  </a:txBody>
                  <a:tcPr marL="9525" marR="9525" marT="9525" marB="0" anchor="ctr">
                    <a:lnL>
                      <a:noFill/>
                    </a:lnL>
                    <a:lnR>
                      <a:noFill/>
                    </a:lnR>
                    <a:lnT>
                      <a:noFill/>
                    </a:lnT>
                    <a:lnB>
                      <a:noFill/>
                    </a:lnB>
                  </a:tcPr>
                </a:tc>
              </a:tr>
              <a:tr h="375047">
                <a:tc>
                  <a:txBody>
                    <a:bodyPr/>
                    <a:lstStyle/>
                    <a:p>
                      <a:pPr algn="l" fontAlgn="ctr"/>
                      <a:r>
                        <a:rPr lang="en-US" sz="1000" b="0" i="0" u="none" strike="noStrike">
                          <a:solidFill>
                            <a:srgbClr val="000000"/>
                          </a:solidFill>
                          <a:latin typeface="Arial"/>
                        </a:rPr>
                        <a:t>Atlantic Preferred Insurance Co</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197,126,519</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3.2%</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168,833,022</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629,445,421</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808,332</a:t>
                      </a:r>
                    </a:p>
                  </a:txBody>
                  <a:tcPr marL="9525" marR="9525" marT="9525" marB="0" anchor="ctr">
                    <a:lnL>
                      <a:noFill/>
                    </a:lnL>
                    <a:lnR>
                      <a:noFill/>
                    </a:lnR>
                    <a:lnT>
                      <a:noFill/>
                    </a:lnT>
                    <a:lnB>
                      <a:noFill/>
                    </a:lnB>
                  </a:tcPr>
                </a:tc>
              </a:tr>
              <a:tr h="375047">
                <a:tc>
                  <a:txBody>
                    <a:bodyPr/>
                    <a:lstStyle/>
                    <a:p>
                      <a:pPr algn="l" fontAlgn="ctr"/>
                      <a:r>
                        <a:rPr lang="en-US" sz="1000" b="0" i="0" u="none" strike="noStrike">
                          <a:solidFill>
                            <a:srgbClr val="000000"/>
                          </a:solidFill>
                          <a:latin typeface="Arial"/>
                        </a:rPr>
                        <a:t>Florida Preferred Prop Ins Co</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173,427,646</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2.8%</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140,002,056</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421,768,345</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425,944</a:t>
                      </a:r>
                    </a:p>
                  </a:txBody>
                  <a:tcPr marL="9525" marR="9525" marT="9525" marB="0" anchor="ctr">
                    <a:lnL>
                      <a:noFill/>
                    </a:lnL>
                    <a:lnR>
                      <a:noFill/>
                    </a:lnR>
                    <a:lnT>
                      <a:noFill/>
                    </a:lnT>
                    <a:lnB>
                      <a:noFill/>
                    </a:lnB>
                  </a:tcPr>
                </a:tc>
              </a:tr>
              <a:tr h="375047">
                <a:tc>
                  <a:txBody>
                    <a:bodyPr/>
                    <a:lstStyle/>
                    <a:p>
                      <a:pPr algn="l" fontAlgn="ctr"/>
                      <a:r>
                        <a:rPr lang="en-US" sz="1000" b="0" i="0" u="none" strike="noStrike">
                          <a:solidFill>
                            <a:srgbClr val="000000"/>
                          </a:solidFill>
                          <a:latin typeface="Arial"/>
                        </a:rPr>
                        <a:t>United Serv Automobile Assn</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157,367,104</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2.6%</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151,156,840</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249,340,935</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951,847</a:t>
                      </a:r>
                    </a:p>
                  </a:txBody>
                  <a:tcPr marL="9525" marR="9525" marT="9525" marB="0" anchor="ctr">
                    <a:lnL>
                      <a:noFill/>
                    </a:lnL>
                    <a:lnR>
                      <a:noFill/>
                    </a:lnR>
                    <a:lnT>
                      <a:noFill/>
                    </a:lnT>
                    <a:lnB>
                      <a:noFill/>
                    </a:lnB>
                  </a:tcPr>
                </a:tc>
              </a:tr>
              <a:tr h="375047">
                <a:tc>
                  <a:txBody>
                    <a:bodyPr/>
                    <a:lstStyle/>
                    <a:p>
                      <a:pPr algn="l" fontAlgn="ctr"/>
                      <a:r>
                        <a:rPr lang="en-US" sz="1000" b="0" i="0" u="none" strike="noStrike">
                          <a:solidFill>
                            <a:srgbClr val="000000"/>
                          </a:solidFill>
                          <a:latin typeface="Arial"/>
                        </a:rPr>
                        <a:t>Liberty Mutual Fire Insurance</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138,817,360</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2.3%</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123,634,303</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114,668,584</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2,289,825</a:t>
                      </a:r>
                    </a:p>
                  </a:txBody>
                  <a:tcPr marL="9525" marR="9525" marT="9525" marB="0" anchor="ctr">
                    <a:lnL>
                      <a:noFill/>
                    </a:lnL>
                    <a:lnR>
                      <a:noFill/>
                    </a:lnR>
                    <a:lnT>
                      <a:noFill/>
                    </a:lnT>
                    <a:lnB>
                      <a:noFill/>
                    </a:lnB>
                  </a:tcPr>
                </a:tc>
              </a:tr>
              <a:tr h="375047">
                <a:tc>
                  <a:txBody>
                    <a:bodyPr/>
                    <a:lstStyle/>
                    <a:p>
                      <a:pPr algn="l" fontAlgn="ctr"/>
                      <a:r>
                        <a:rPr lang="en-US" sz="1000" b="0" i="0" u="none" strike="noStrike">
                          <a:solidFill>
                            <a:srgbClr val="000000"/>
                          </a:solidFill>
                          <a:latin typeface="Arial"/>
                        </a:rPr>
                        <a:t>First Floridian Auto &amp; Home Ins Co</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120,498,302</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2.0%</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105,032,065</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106,752,653</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4,783,932</a:t>
                      </a:r>
                    </a:p>
                  </a:txBody>
                  <a:tcPr marL="9525" marR="9525" marT="9525" marB="0" anchor="ctr">
                    <a:lnL>
                      <a:noFill/>
                    </a:lnL>
                    <a:lnR>
                      <a:noFill/>
                    </a:lnR>
                    <a:lnT>
                      <a:noFill/>
                    </a:lnT>
                    <a:lnB>
                      <a:noFill/>
                    </a:lnB>
                  </a:tcPr>
                </a:tc>
              </a:tr>
              <a:tr h="375047">
                <a:tc>
                  <a:txBody>
                    <a:bodyPr/>
                    <a:lstStyle/>
                    <a:p>
                      <a:pPr algn="l" fontAlgn="ctr"/>
                      <a:r>
                        <a:rPr lang="en-US" sz="1000" b="0" i="0" u="none" strike="noStrike">
                          <a:solidFill>
                            <a:srgbClr val="000000"/>
                          </a:solidFill>
                          <a:latin typeface="Arial"/>
                        </a:rPr>
                        <a:t>Geovera Specialty Ins Co</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111,695,287</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1.8%</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88,455,468</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126,369,841</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17,851,033</a:t>
                      </a:r>
                    </a:p>
                  </a:txBody>
                  <a:tcPr marL="9525" marR="9525" marT="9525" marB="0" anchor="ctr">
                    <a:lnL>
                      <a:noFill/>
                    </a:lnL>
                    <a:lnR>
                      <a:noFill/>
                    </a:lnR>
                    <a:lnT>
                      <a:noFill/>
                    </a:lnT>
                    <a:lnB>
                      <a:noFill/>
                    </a:lnB>
                  </a:tcPr>
                </a:tc>
              </a:tr>
              <a:tr h="375047">
                <a:tc>
                  <a:txBody>
                    <a:bodyPr/>
                    <a:lstStyle/>
                    <a:p>
                      <a:pPr algn="l" fontAlgn="ctr"/>
                      <a:r>
                        <a:rPr lang="en-US" sz="1000" b="1" i="0" u="none" strike="noStrike">
                          <a:solidFill>
                            <a:srgbClr val="000000"/>
                          </a:solidFill>
                          <a:latin typeface="Arial"/>
                        </a:rPr>
                        <a:t>Top 10 Total</a:t>
                      </a:r>
                    </a:p>
                  </a:txBody>
                  <a:tcPr marL="9525" marR="9525" marT="9525" marB="0" anchor="ctr">
                    <a:lnL>
                      <a:noFill/>
                    </a:lnL>
                    <a:lnR>
                      <a:noFill/>
                    </a:lnR>
                    <a:lnT>
                      <a:noFill/>
                    </a:lnT>
                    <a:lnB>
                      <a:noFill/>
                    </a:lnB>
                  </a:tcPr>
                </a:tc>
                <a:tc>
                  <a:txBody>
                    <a:bodyPr/>
                    <a:lstStyle/>
                    <a:p>
                      <a:pPr algn="ctr" fontAlgn="ctr"/>
                      <a:r>
                        <a:rPr lang="en-US" sz="1000" b="1" i="0" u="none" strike="noStrike">
                          <a:solidFill>
                            <a:srgbClr val="000000"/>
                          </a:solidFill>
                          <a:latin typeface="Arial"/>
                        </a:rPr>
                        <a:t>3,231,253,902</a:t>
                      </a:r>
                    </a:p>
                  </a:txBody>
                  <a:tcPr marL="9525" marR="9525" marT="9525" marB="0" anchor="ctr">
                    <a:lnL>
                      <a:noFill/>
                    </a:lnL>
                    <a:lnR>
                      <a:noFill/>
                    </a:lnR>
                    <a:lnT>
                      <a:noFill/>
                    </a:lnT>
                    <a:lnB>
                      <a:noFill/>
                    </a:lnB>
                  </a:tcPr>
                </a:tc>
                <a:tc>
                  <a:txBody>
                    <a:bodyPr/>
                    <a:lstStyle/>
                    <a:p>
                      <a:pPr algn="ctr" fontAlgn="ctr"/>
                      <a:r>
                        <a:rPr lang="en-US" sz="1000" b="1" i="0" u="none" strike="noStrike">
                          <a:solidFill>
                            <a:srgbClr val="000000"/>
                          </a:solidFill>
                          <a:latin typeface="Arial"/>
                        </a:rPr>
                        <a:t>52.9%</a:t>
                      </a:r>
                    </a:p>
                  </a:txBody>
                  <a:tcPr marL="9525" marR="9525" marT="9525" marB="0" anchor="ctr">
                    <a:lnL>
                      <a:noFill/>
                    </a:lnL>
                    <a:lnR>
                      <a:noFill/>
                    </a:lnR>
                    <a:lnT>
                      <a:noFill/>
                    </a:lnT>
                    <a:lnB>
                      <a:noFill/>
                    </a:lnB>
                  </a:tcPr>
                </a:tc>
                <a:tc>
                  <a:txBody>
                    <a:bodyPr/>
                    <a:lstStyle/>
                    <a:p>
                      <a:pPr algn="ctr" fontAlgn="ctr"/>
                      <a:r>
                        <a:rPr lang="en-US" sz="1000" b="1" i="0" u="none" strike="noStrike">
                          <a:solidFill>
                            <a:srgbClr val="000000"/>
                          </a:solidFill>
                          <a:latin typeface="Arial"/>
                        </a:rPr>
                        <a:t>3,008,218,908</a:t>
                      </a:r>
                    </a:p>
                  </a:txBody>
                  <a:tcPr marL="9525" marR="9525" marT="9525" marB="0" anchor="ctr">
                    <a:lnL>
                      <a:noFill/>
                    </a:lnL>
                    <a:lnR>
                      <a:noFill/>
                    </a:lnR>
                    <a:lnT>
                      <a:noFill/>
                    </a:lnT>
                    <a:lnB>
                      <a:noFill/>
                    </a:lnB>
                  </a:tcPr>
                </a:tc>
                <a:tc>
                  <a:txBody>
                    <a:bodyPr/>
                    <a:lstStyle/>
                    <a:p>
                      <a:pPr algn="ctr" fontAlgn="ctr"/>
                      <a:r>
                        <a:rPr lang="en-US" sz="1000" b="1" i="0" u="none" strike="noStrike">
                          <a:solidFill>
                            <a:srgbClr val="000000"/>
                          </a:solidFill>
                          <a:latin typeface="Arial"/>
                        </a:rPr>
                        <a:t>4,295,403,541</a:t>
                      </a:r>
                    </a:p>
                  </a:txBody>
                  <a:tcPr marL="9525" marR="9525" marT="952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72,338,850</a:t>
                      </a:r>
                    </a:p>
                  </a:txBody>
                  <a:tcPr marL="9525" marR="9525" marT="9525" marB="0" anchor="ctr">
                    <a:lnL>
                      <a:noFill/>
                    </a:lnL>
                    <a:lnR>
                      <a:noFill/>
                    </a:lnR>
                    <a:lnT>
                      <a:noFill/>
                    </a:lnT>
                    <a:lnB>
                      <a:noFill/>
                    </a:lnB>
                  </a:tcPr>
                </a:tc>
              </a:tr>
            </a:tbl>
          </a:graphicData>
        </a:graphic>
      </p:graphicFrame>
      <p:sp>
        <p:nvSpPr>
          <p:cNvPr id="3" name="Title 2"/>
          <p:cNvSpPr>
            <a:spLocks noGrp="1"/>
          </p:cNvSpPr>
          <p:nvPr>
            <p:ph type="title"/>
          </p:nvPr>
        </p:nvSpPr>
        <p:spPr/>
        <p:txBody>
          <a:bodyPr/>
          <a:lstStyle/>
          <a:p>
            <a:r>
              <a:rPr lang="en-US" dirty="0" smtClean="0"/>
              <a:t>Florida Homeowners Marketshare 2005 Top 10</a:t>
            </a:r>
            <a:endParaRPr lang="en-US"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10</a:t>
            </a:fld>
            <a:endParaRPr lang="en-US" dirty="0"/>
          </a:p>
        </p:txBody>
      </p:sp>
      <p:sp>
        <p:nvSpPr>
          <p:cNvPr id="6" name="Oval 5"/>
          <p:cNvSpPr/>
          <p:nvPr/>
        </p:nvSpPr>
        <p:spPr>
          <a:xfrm>
            <a:off x="4267200" y="5410200"/>
            <a:ext cx="685800" cy="381000"/>
          </a:xfrm>
          <a:prstGeom prst="ellipse">
            <a:avLst/>
          </a:prstGeom>
          <a:noFill/>
          <a:ln w="381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80998" y="1219200"/>
          <a:ext cx="8382001" cy="4572000"/>
        </p:xfrm>
        <a:graphic>
          <a:graphicData uri="http://schemas.openxmlformats.org/drawingml/2006/table">
            <a:tbl>
              <a:tblPr/>
              <a:tblGrid>
                <a:gridCol w="2764570"/>
                <a:gridCol w="1241574"/>
                <a:gridCol w="728389"/>
                <a:gridCol w="1307791"/>
                <a:gridCol w="1280200"/>
                <a:gridCol w="1059477"/>
              </a:tblGrid>
              <a:tr h="381000">
                <a:tc>
                  <a:txBody>
                    <a:bodyPr/>
                    <a:lstStyle/>
                    <a:p>
                      <a:pPr algn="ctr" fontAlgn="ctr"/>
                      <a:r>
                        <a:rPr lang="en-US" sz="1000" b="1" i="0" u="none" strike="noStrike" dirty="0">
                          <a:solidFill>
                            <a:srgbClr val="000000"/>
                          </a:solidFill>
                          <a:latin typeface="Arial"/>
                        </a:rPr>
                        <a:t>Company</a:t>
                      </a:r>
                    </a:p>
                  </a:txBody>
                  <a:tcPr marL="9525" marR="9525" marT="952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Premium Written 2005</a:t>
                      </a:r>
                    </a:p>
                  </a:txBody>
                  <a:tcPr marL="9525" marR="9525" marT="952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 of Total</a:t>
                      </a:r>
                    </a:p>
                  </a:txBody>
                  <a:tcPr marL="9525" marR="9525" marT="952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Premium Earned 2005</a:t>
                      </a:r>
                    </a:p>
                  </a:txBody>
                  <a:tcPr marL="9525" marR="9525" marT="952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Loss Incurred 2005</a:t>
                      </a:r>
                    </a:p>
                  </a:txBody>
                  <a:tcPr marL="9525" marR="9525" marT="952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DCC Incurred 2005</a:t>
                      </a:r>
                    </a:p>
                  </a:txBody>
                  <a:tcPr marL="9525" marR="9525" marT="9525" marB="0" anchor="ctr">
                    <a:lnL>
                      <a:noFill/>
                    </a:lnL>
                    <a:lnR>
                      <a:noFill/>
                    </a:lnR>
                    <a:lnT>
                      <a:noFill/>
                    </a:lnT>
                    <a:lnB>
                      <a:noFill/>
                    </a:lnB>
                  </a:tcPr>
                </a:tc>
              </a:tr>
              <a:tr h="381000">
                <a:tc>
                  <a:txBody>
                    <a:bodyPr/>
                    <a:lstStyle/>
                    <a:p>
                      <a:pPr algn="l" fontAlgn="ctr"/>
                      <a:r>
                        <a:rPr lang="en-US" sz="1000" b="0" i="0" u="none" strike="noStrike" dirty="0">
                          <a:solidFill>
                            <a:srgbClr val="000000"/>
                          </a:solidFill>
                          <a:latin typeface="Arial"/>
                        </a:rPr>
                        <a:t>Federal Insurance Company</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110,634,180</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1.8%</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101,749,514</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35,361,442</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1,209,338</a:t>
                      </a:r>
                    </a:p>
                  </a:txBody>
                  <a:tcPr marL="9525" marR="9525" marT="9525" marB="0" anchor="ctr">
                    <a:lnL>
                      <a:noFill/>
                    </a:lnL>
                    <a:lnR>
                      <a:noFill/>
                    </a:lnR>
                    <a:lnT>
                      <a:noFill/>
                    </a:lnT>
                    <a:lnB>
                      <a:noFill/>
                    </a:lnB>
                  </a:tcPr>
                </a:tc>
              </a:tr>
              <a:tr h="381000">
                <a:tc>
                  <a:txBody>
                    <a:bodyPr/>
                    <a:lstStyle/>
                    <a:p>
                      <a:pPr algn="l" fontAlgn="ctr"/>
                      <a:r>
                        <a:rPr lang="en-US" sz="1000" b="0" i="0" u="none" strike="noStrike">
                          <a:solidFill>
                            <a:srgbClr val="000000"/>
                          </a:solidFill>
                          <a:latin typeface="Arial"/>
                        </a:rPr>
                        <a:t>United Prop &amp; Cas Ins Co</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104,978,215</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1.7%</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82,416,156</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220,994,558</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1,891,269</a:t>
                      </a:r>
                    </a:p>
                  </a:txBody>
                  <a:tcPr marL="9525" marR="9525" marT="9525" marB="0" anchor="ctr">
                    <a:lnL>
                      <a:noFill/>
                    </a:lnL>
                    <a:lnR>
                      <a:noFill/>
                    </a:lnR>
                    <a:lnT>
                      <a:noFill/>
                    </a:lnT>
                    <a:lnB>
                      <a:noFill/>
                    </a:lnB>
                  </a:tcPr>
                </a:tc>
              </a:tr>
              <a:tr h="381000">
                <a:tc>
                  <a:txBody>
                    <a:bodyPr/>
                    <a:lstStyle/>
                    <a:p>
                      <a:pPr algn="l" fontAlgn="ctr"/>
                      <a:r>
                        <a:rPr lang="en-US" sz="1000" b="0" i="0" u="none" strike="noStrike">
                          <a:solidFill>
                            <a:srgbClr val="000000"/>
                          </a:solidFill>
                          <a:latin typeface="Arial"/>
                        </a:rPr>
                        <a:t>Castle Key Ind Co</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99,239,939</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1.6%</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99,972,246</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4,195,957</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1,566,237</a:t>
                      </a:r>
                    </a:p>
                  </a:txBody>
                  <a:tcPr marL="9525" marR="9525" marT="9525" marB="0" anchor="ctr">
                    <a:lnL>
                      <a:noFill/>
                    </a:lnL>
                    <a:lnR>
                      <a:noFill/>
                    </a:lnR>
                    <a:lnT>
                      <a:noFill/>
                    </a:lnT>
                    <a:lnB>
                      <a:noFill/>
                    </a:lnB>
                  </a:tcPr>
                </a:tc>
              </a:tr>
              <a:tr h="381000">
                <a:tc>
                  <a:txBody>
                    <a:bodyPr/>
                    <a:lstStyle/>
                    <a:p>
                      <a:pPr algn="l" fontAlgn="ctr"/>
                      <a:r>
                        <a:rPr lang="en-US" sz="1000" b="0" i="0" u="none" strike="noStrike">
                          <a:solidFill>
                            <a:srgbClr val="000000"/>
                          </a:solidFill>
                          <a:latin typeface="Arial"/>
                        </a:rPr>
                        <a:t>USAA Casualty Insurance Co</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96,577,252</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1.6%</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91,172,848</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127,892,595</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939,464</a:t>
                      </a:r>
                    </a:p>
                  </a:txBody>
                  <a:tcPr marL="9525" marR="9525" marT="9525" marB="0" anchor="ctr">
                    <a:lnL>
                      <a:noFill/>
                    </a:lnL>
                    <a:lnR>
                      <a:noFill/>
                    </a:lnR>
                    <a:lnT>
                      <a:noFill/>
                    </a:lnT>
                    <a:lnB>
                      <a:noFill/>
                    </a:lnB>
                  </a:tcPr>
                </a:tc>
              </a:tr>
              <a:tr h="381000">
                <a:tc>
                  <a:txBody>
                    <a:bodyPr/>
                    <a:lstStyle/>
                    <a:p>
                      <a:pPr algn="l" fontAlgn="ctr"/>
                      <a:r>
                        <a:rPr lang="en-US" sz="1000" b="0" i="0" u="none" strike="noStrike">
                          <a:solidFill>
                            <a:srgbClr val="000000"/>
                          </a:solidFill>
                          <a:latin typeface="Arial"/>
                        </a:rPr>
                        <a:t>Tower Hill Preferred Ins Co</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96,293,790</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1.6%</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84,830,989</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173,283,859</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1,889,115</a:t>
                      </a:r>
                    </a:p>
                  </a:txBody>
                  <a:tcPr marL="9525" marR="9525" marT="9525" marB="0" anchor="ctr">
                    <a:lnL>
                      <a:noFill/>
                    </a:lnL>
                    <a:lnR>
                      <a:noFill/>
                    </a:lnR>
                    <a:lnT>
                      <a:noFill/>
                    </a:lnT>
                    <a:lnB>
                      <a:noFill/>
                    </a:lnB>
                  </a:tcPr>
                </a:tc>
              </a:tr>
              <a:tr h="381000">
                <a:tc>
                  <a:txBody>
                    <a:bodyPr/>
                    <a:lstStyle/>
                    <a:p>
                      <a:pPr algn="l" fontAlgn="ctr"/>
                      <a:r>
                        <a:rPr lang="en-US" sz="1000" b="0" i="0" u="none" strike="noStrike">
                          <a:solidFill>
                            <a:srgbClr val="000000"/>
                          </a:solidFill>
                          <a:latin typeface="Arial"/>
                        </a:rPr>
                        <a:t>Clarendon Select Insurance Co</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94,207,388</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1.5%</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111,729,976</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355,631,346</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-3,455,095</a:t>
                      </a:r>
                    </a:p>
                  </a:txBody>
                  <a:tcPr marL="9525" marR="9525" marT="9525" marB="0" anchor="ctr">
                    <a:lnL>
                      <a:noFill/>
                    </a:lnL>
                    <a:lnR>
                      <a:noFill/>
                    </a:lnR>
                    <a:lnT>
                      <a:noFill/>
                    </a:lnT>
                    <a:lnB>
                      <a:noFill/>
                    </a:lnB>
                  </a:tcPr>
                </a:tc>
              </a:tr>
              <a:tr h="381000">
                <a:tc>
                  <a:txBody>
                    <a:bodyPr/>
                    <a:lstStyle/>
                    <a:p>
                      <a:pPr algn="l" fontAlgn="ctr"/>
                      <a:r>
                        <a:rPr lang="en-US" sz="1000" b="0" i="0" u="none" strike="noStrike">
                          <a:solidFill>
                            <a:srgbClr val="000000"/>
                          </a:solidFill>
                          <a:latin typeface="Arial"/>
                        </a:rPr>
                        <a:t>Gulfstream Prop &amp; Cas Ins Co</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93,418,769</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1.5%</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31,969,242</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116,485,028</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488,702</a:t>
                      </a:r>
                    </a:p>
                  </a:txBody>
                  <a:tcPr marL="9525" marR="9525" marT="9525" marB="0" anchor="ctr">
                    <a:lnL>
                      <a:noFill/>
                    </a:lnL>
                    <a:lnR>
                      <a:noFill/>
                    </a:lnR>
                    <a:lnT>
                      <a:noFill/>
                    </a:lnT>
                    <a:lnB>
                      <a:noFill/>
                    </a:lnB>
                  </a:tcPr>
                </a:tc>
              </a:tr>
              <a:tr h="381000">
                <a:tc>
                  <a:txBody>
                    <a:bodyPr/>
                    <a:lstStyle/>
                    <a:p>
                      <a:pPr algn="l" fontAlgn="ctr"/>
                      <a:r>
                        <a:rPr lang="en-US" sz="1000" b="0" i="0" u="none" strike="noStrike">
                          <a:solidFill>
                            <a:srgbClr val="000000"/>
                          </a:solidFill>
                          <a:latin typeface="Arial"/>
                        </a:rPr>
                        <a:t>American Strategic Insurance Co</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85,747,547</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1.4%</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87,791,515</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47,538,023</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1,640,063</a:t>
                      </a:r>
                    </a:p>
                  </a:txBody>
                  <a:tcPr marL="9525" marR="9525" marT="9525" marB="0" anchor="ctr">
                    <a:lnL>
                      <a:noFill/>
                    </a:lnL>
                    <a:lnR>
                      <a:noFill/>
                    </a:lnR>
                    <a:lnT>
                      <a:noFill/>
                    </a:lnT>
                    <a:lnB>
                      <a:noFill/>
                    </a:lnB>
                  </a:tcPr>
                </a:tc>
              </a:tr>
              <a:tr h="381000">
                <a:tc>
                  <a:txBody>
                    <a:bodyPr/>
                    <a:lstStyle/>
                    <a:p>
                      <a:pPr algn="l" fontAlgn="ctr"/>
                      <a:r>
                        <a:rPr lang="en-US" sz="1000" b="0" i="0" u="none" strike="noStrike">
                          <a:solidFill>
                            <a:srgbClr val="000000"/>
                          </a:solidFill>
                          <a:latin typeface="Arial"/>
                        </a:rPr>
                        <a:t>Tower Hill Prime Insurance Company</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83,639,919</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1.4%</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61,726,607</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77,743,153</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842,160</a:t>
                      </a:r>
                    </a:p>
                  </a:txBody>
                  <a:tcPr marL="9525" marR="9525" marT="9525" marB="0" anchor="ctr">
                    <a:lnL>
                      <a:noFill/>
                    </a:lnL>
                    <a:lnR>
                      <a:noFill/>
                    </a:lnR>
                    <a:lnT>
                      <a:noFill/>
                    </a:lnT>
                    <a:lnB>
                      <a:noFill/>
                    </a:lnB>
                  </a:tcPr>
                </a:tc>
              </a:tr>
              <a:tr h="381000">
                <a:tc>
                  <a:txBody>
                    <a:bodyPr/>
                    <a:lstStyle/>
                    <a:p>
                      <a:pPr algn="l" fontAlgn="ctr"/>
                      <a:r>
                        <a:rPr lang="en-US" sz="1000" b="0" i="0" u="none" strike="noStrike">
                          <a:solidFill>
                            <a:srgbClr val="000000"/>
                          </a:solidFill>
                          <a:latin typeface="Arial"/>
                        </a:rPr>
                        <a:t>Universal Ins Co of NA</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81,510,111</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1.3%</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43,798,173</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71,190,689</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662,906</a:t>
                      </a:r>
                    </a:p>
                  </a:txBody>
                  <a:tcPr marL="9525" marR="9525" marT="9525" marB="0" anchor="ctr">
                    <a:lnL>
                      <a:noFill/>
                    </a:lnL>
                    <a:lnR>
                      <a:noFill/>
                    </a:lnR>
                    <a:lnT>
                      <a:noFill/>
                    </a:lnT>
                    <a:lnB>
                      <a:noFill/>
                    </a:lnB>
                  </a:tcPr>
                </a:tc>
              </a:tr>
              <a:tr h="381000">
                <a:tc>
                  <a:txBody>
                    <a:bodyPr/>
                    <a:lstStyle/>
                    <a:p>
                      <a:pPr algn="l" fontAlgn="ctr"/>
                      <a:r>
                        <a:rPr lang="en-US" sz="1000" b="1" i="0" u="none" strike="noStrike" dirty="0" smtClean="0">
                          <a:solidFill>
                            <a:srgbClr val="000000"/>
                          </a:solidFill>
                          <a:latin typeface="Arial"/>
                        </a:rPr>
                        <a:t>11-20 </a:t>
                      </a:r>
                      <a:r>
                        <a:rPr lang="en-US" sz="1000" b="1" i="0" u="none" strike="noStrike" dirty="0">
                          <a:solidFill>
                            <a:srgbClr val="000000"/>
                          </a:solidFill>
                          <a:latin typeface="Arial"/>
                        </a:rPr>
                        <a:t>Total</a:t>
                      </a:r>
                    </a:p>
                  </a:txBody>
                  <a:tcPr marL="9525" marR="9525" marT="9525" marB="0" anchor="ctr">
                    <a:lnL>
                      <a:noFill/>
                    </a:lnL>
                    <a:lnR>
                      <a:noFill/>
                    </a:lnR>
                    <a:lnT>
                      <a:noFill/>
                    </a:lnT>
                    <a:lnB>
                      <a:noFill/>
                    </a:lnB>
                  </a:tcPr>
                </a:tc>
                <a:tc>
                  <a:txBody>
                    <a:bodyPr/>
                    <a:lstStyle/>
                    <a:p>
                      <a:pPr algn="ctr" fontAlgn="ctr"/>
                      <a:r>
                        <a:rPr lang="en-US" sz="1000" b="1" i="0" u="none" strike="noStrike">
                          <a:solidFill>
                            <a:srgbClr val="000000"/>
                          </a:solidFill>
                          <a:latin typeface="Arial"/>
                        </a:rPr>
                        <a:t>946,247,110</a:t>
                      </a:r>
                    </a:p>
                  </a:txBody>
                  <a:tcPr marL="9525" marR="9525" marT="9525" marB="0" anchor="ctr">
                    <a:lnL>
                      <a:noFill/>
                    </a:lnL>
                    <a:lnR>
                      <a:noFill/>
                    </a:lnR>
                    <a:lnT>
                      <a:noFill/>
                    </a:lnT>
                    <a:lnB>
                      <a:noFill/>
                    </a:lnB>
                  </a:tcPr>
                </a:tc>
                <a:tc>
                  <a:txBody>
                    <a:bodyPr/>
                    <a:lstStyle/>
                    <a:p>
                      <a:pPr algn="ctr" fontAlgn="ctr"/>
                      <a:r>
                        <a:rPr lang="en-US" sz="1000" b="1" i="0" u="none" strike="noStrike">
                          <a:solidFill>
                            <a:srgbClr val="000000"/>
                          </a:solidFill>
                          <a:latin typeface="Arial"/>
                        </a:rPr>
                        <a:t>15.5%</a:t>
                      </a:r>
                    </a:p>
                  </a:txBody>
                  <a:tcPr marL="9525" marR="9525" marT="9525" marB="0" anchor="ctr">
                    <a:lnL>
                      <a:noFill/>
                    </a:lnL>
                    <a:lnR>
                      <a:noFill/>
                    </a:lnR>
                    <a:lnT>
                      <a:noFill/>
                    </a:lnT>
                    <a:lnB>
                      <a:noFill/>
                    </a:lnB>
                  </a:tcPr>
                </a:tc>
                <a:tc>
                  <a:txBody>
                    <a:bodyPr/>
                    <a:lstStyle/>
                    <a:p>
                      <a:pPr algn="ctr" fontAlgn="ctr"/>
                      <a:r>
                        <a:rPr lang="en-US" sz="1000" b="1" i="0" u="none" strike="noStrike">
                          <a:solidFill>
                            <a:srgbClr val="000000"/>
                          </a:solidFill>
                          <a:latin typeface="Arial"/>
                        </a:rPr>
                        <a:t>797,157,266</a:t>
                      </a:r>
                    </a:p>
                  </a:txBody>
                  <a:tcPr marL="9525" marR="9525" marT="9525" marB="0" anchor="ctr">
                    <a:lnL>
                      <a:noFill/>
                    </a:lnL>
                    <a:lnR>
                      <a:noFill/>
                    </a:lnR>
                    <a:lnT>
                      <a:noFill/>
                    </a:lnT>
                    <a:lnB>
                      <a:noFill/>
                    </a:lnB>
                  </a:tcPr>
                </a:tc>
                <a:tc>
                  <a:txBody>
                    <a:bodyPr/>
                    <a:lstStyle/>
                    <a:p>
                      <a:pPr algn="ctr" fontAlgn="ctr"/>
                      <a:r>
                        <a:rPr lang="en-US" sz="1000" b="1" i="0" u="none" strike="noStrike">
                          <a:solidFill>
                            <a:srgbClr val="000000"/>
                          </a:solidFill>
                          <a:latin typeface="Arial"/>
                        </a:rPr>
                        <a:t>1,230,316,650</a:t>
                      </a:r>
                    </a:p>
                  </a:txBody>
                  <a:tcPr marL="9525" marR="9525" marT="952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7,674,159</a:t>
                      </a:r>
                    </a:p>
                  </a:txBody>
                  <a:tcPr marL="9525" marR="9525" marT="9525" marB="0" anchor="ctr">
                    <a:lnL>
                      <a:noFill/>
                    </a:lnL>
                    <a:lnR>
                      <a:noFill/>
                    </a:lnR>
                    <a:lnT>
                      <a:noFill/>
                    </a:lnT>
                    <a:lnB>
                      <a:noFill/>
                    </a:lnB>
                  </a:tcPr>
                </a:tc>
              </a:tr>
            </a:tbl>
          </a:graphicData>
        </a:graphic>
      </p:graphicFrame>
      <p:sp>
        <p:nvSpPr>
          <p:cNvPr id="3" name="Title 2"/>
          <p:cNvSpPr>
            <a:spLocks noGrp="1"/>
          </p:cNvSpPr>
          <p:nvPr>
            <p:ph type="title"/>
          </p:nvPr>
        </p:nvSpPr>
        <p:spPr/>
        <p:txBody>
          <a:bodyPr/>
          <a:lstStyle/>
          <a:p>
            <a:r>
              <a:rPr lang="en-US" dirty="0" smtClean="0"/>
              <a:t>Florida Homeowners Marketshare 2005 Top 11-20</a:t>
            </a:r>
            <a:endParaRPr lang="en-US"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11</a:t>
            </a:fld>
            <a:endParaRPr lang="en-US" dirty="0"/>
          </a:p>
        </p:txBody>
      </p:sp>
      <p:sp>
        <p:nvSpPr>
          <p:cNvPr id="6" name="Oval 5"/>
          <p:cNvSpPr/>
          <p:nvPr/>
        </p:nvSpPr>
        <p:spPr>
          <a:xfrm>
            <a:off x="4419600" y="5410200"/>
            <a:ext cx="685800" cy="381000"/>
          </a:xfrm>
          <a:prstGeom prst="ellipse">
            <a:avLst/>
          </a:prstGeom>
          <a:noFill/>
          <a:ln w="381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533400" y="1143000"/>
          <a:ext cx="8000998" cy="4419596"/>
        </p:xfrm>
        <a:graphic>
          <a:graphicData uri="http://schemas.openxmlformats.org/drawingml/2006/table">
            <a:tbl>
              <a:tblPr/>
              <a:tblGrid>
                <a:gridCol w="2471704"/>
                <a:gridCol w="1208389"/>
                <a:gridCol w="750666"/>
                <a:gridCol w="1135153"/>
                <a:gridCol w="1208389"/>
                <a:gridCol w="1226697"/>
              </a:tblGrid>
              <a:tr h="434714">
                <a:tc>
                  <a:txBody>
                    <a:bodyPr/>
                    <a:lstStyle/>
                    <a:p>
                      <a:pPr algn="ctr" fontAlgn="ctr"/>
                      <a:r>
                        <a:rPr lang="en-US" sz="1000" b="1" i="0" u="none" strike="noStrike" dirty="0">
                          <a:solidFill>
                            <a:srgbClr val="000000"/>
                          </a:solidFill>
                          <a:latin typeface="Arial"/>
                        </a:rPr>
                        <a:t>Company</a:t>
                      </a:r>
                    </a:p>
                  </a:txBody>
                  <a:tcPr marL="9525" marR="9525" marT="9525" marB="0" anchor="ctr">
                    <a:lnL w="190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ctr"/>
                      <a:r>
                        <a:rPr lang="en-US" sz="1000" b="1" i="0" u="none" strike="noStrike" dirty="0">
                          <a:solidFill>
                            <a:srgbClr val="000000"/>
                          </a:solidFill>
                          <a:latin typeface="Arial"/>
                        </a:rPr>
                        <a:t>Premium Written 2010</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1" i="0" u="none" strike="noStrike" dirty="0">
                          <a:solidFill>
                            <a:srgbClr val="000000"/>
                          </a:solidFill>
                          <a:latin typeface="Arial"/>
                        </a:rPr>
                        <a:t>% of Total</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1" i="0" u="none" strike="noStrike" dirty="0">
                          <a:solidFill>
                            <a:srgbClr val="000000"/>
                          </a:solidFill>
                          <a:latin typeface="Arial"/>
                        </a:rPr>
                        <a:t>Premium Earned 2010</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1" i="0" u="none" strike="noStrike" dirty="0">
                          <a:solidFill>
                            <a:srgbClr val="000000"/>
                          </a:solidFill>
                          <a:latin typeface="Arial"/>
                        </a:rPr>
                        <a:t>Loss Incurred 2010</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1" i="0" u="none" strike="noStrike" dirty="0">
                          <a:solidFill>
                            <a:srgbClr val="000000"/>
                          </a:solidFill>
                          <a:latin typeface="Arial"/>
                        </a:rPr>
                        <a:t>DCC Incurred 2010</a:t>
                      </a:r>
                    </a:p>
                  </a:txBody>
                  <a:tcPr marL="9525" marR="9525" marT="9525" marB="0" anchor="ctr">
                    <a:lnL>
                      <a:noFill/>
                    </a:lnL>
                    <a:lnR w="190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62262">
                <a:tc>
                  <a:txBody>
                    <a:bodyPr/>
                    <a:lstStyle/>
                    <a:p>
                      <a:pPr algn="l" fontAlgn="ctr"/>
                      <a:r>
                        <a:rPr lang="en-US" sz="1000" b="0" i="0" u="none" strike="noStrike" dirty="0">
                          <a:solidFill>
                            <a:srgbClr val="000000"/>
                          </a:solidFill>
                          <a:latin typeface="Arial"/>
                        </a:rPr>
                        <a:t>Citizens Prop Ins Corp</a:t>
                      </a:r>
                    </a:p>
                  </a:txBody>
                  <a:tcPr marL="9525" marR="9525" marT="9525" marB="0" anchor="ctr">
                    <a:lnL w="190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dirty="0">
                          <a:solidFill>
                            <a:srgbClr val="000000"/>
                          </a:solidFill>
                          <a:latin typeface="Arial"/>
                        </a:rPr>
                        <a:t>1,156,647,315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15.3%</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965,072,025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436,092,444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28,888,968 </a:t>
                      </a:r>
                    </a:p>
                  </a:txBody>
                  <a:tcPr marL="9525" marR="9525" marT="9525" marB="0" anchor="ctr">
                    <a:lnL>
                      <a:noFill/>
                    </a:lnL>
                    <a:lnR w="190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62262">
                <a:tc>
                  <a:txBody>
                    <a:bodyPr/>
                    <a:lstStyle/>
                    <a:p>
                      <a:pPr algn="l" fontAlgn="ctr"/>
                      <a:r>
                        <a:rPr lang="en-US" sz="1000" b="0" i="0" u="none" strike="noStrike">
                          <a:solidFill>
                            <a:srgbClr val="000000"/>
                          </a:solidFill>
                          <a:latin typeface="Arial"/>
                        </a:rPr>
                        <a:t>State Farm Florida Insurance Co</a:t>
                      </a:r>
                    </a:p>
                  </a:txBody>
                  <a:tcPr marL="9525" marR="9525" marT="9525" marB="0" anchor="ctr">
                    <a:lnL w="190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980,590,404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13.0%</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dirty="0">
                          <a:solidFill>
                            <a:srgbClr val="000000"/>
                          </a:solidFill>
                          <a:latin typeface="Arial"/>
                        </a:rPr>
                        <a:t>994,185,248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398,327,276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51,390,548 </a:t>
                      </a:r>
                    </a:p>
                  </a:txBody>
                  <a:tcPr marL="9525" marR="9525" marT="9525" marB="0" anchor="ctr">
                    <a:lnL>
                      <a:noFill/>
                    </a:lnL>
                    <a:lnR w="190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62262">
                <a:tc>
                  <a:txBody>
                    <a:bodyPr/>
                    <a:lstStyle/>
                    <a:p>
                      <a:pPr algn="l" fontAlgn="ctr"/>
                      <a:r>
                        <a:rPr lang="en-US" sz="1000" b="0" i="0" u="none" strike="noStrike" dirty="0">
                          <a:solidFill>
                            <a:srgbClr val="000000"/>
                          </a:solidFill>
                          <a:latin typeface="Arial"/>
                        </a:rPr>
                        <a:t>Universal Property &amp; Casualty Ins</a:t>
                      </a:r>
                    </a:p>
                  </a:txBody>
                  <a:tcPr marL="9525" marR="9525" marT="9525" marB="0" anchor="ctr">
                    <a:lnL w="190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603,334,906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8.0%</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dirty="0">
                          <a:solidFill>
                            <a:srgbClr val="000000"/>
                          </a:solidFill>
                          <a:latin typeface="Arial"/>
                        </a:rPr>
                        <a:t>557,600,093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159,003,198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14,302,318 </a:t>
                      </a:r>
                    </a:p>
                  </a:txBody>
                  <a:tcPr marL="9525" marR="9525" marT="9525" marB="0" anchor="ctr">
                    <a:lnL>
                      <a:noFill/>
                    </a:lnL>
                    <a:lnR w="190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62262">
                <a:tc>
                  <a:txBody>
                    <a:bodyPr/>
                    <a:lstStyle/>
                    <a:p>
                      <a:pPr algn="l" fontAlgn="ctr"/>
                      <a:r>
                        <a:rPr lang="en-US" sz="1000" b="0" i="0" u="none" strike="noStrike">
                          <a:solidFill>
                            <a:srgbClr val="000000"/>
                          </a:solidFill>
                          <a:latin typeface="Arial"/>
                        </a:rPr>
                        <a:t>St Johns Ins Co Inc</a:t>
                      </a:r>
                    </a:p>
                  </a:txBody>
                  <a:tcPr marL="9525" marR="9525" marT="9525" marB="0" anchor="ctr">
                    <a:lnL w="190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248,124,870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3.3%</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dirty="0">
                          <a:solidFill>
                            <a:srgbClr val="000000"/>
                          </a:solidFill>
                          <a:latin typeface="Arial"/>
                        </a:rPr>
                        <a:t>259,300,270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71,657,092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6,145,175 </a:t>
                      </a:r>
                    </a:p>
                  </a:txBody>
                  <a:tcPr marL="9525" marR="9525" marT="9525" marB="0" anchor="ctr">
                    <a:lnL>
                      <a:noFill/>
                    </a:lnL>
                    <a:lnR w="190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62262">
                <a:tc>
                  <a:txBody>
                    <a:bodyPr/>
                    <a:lstStyle/>
                    <a:p>
                      <a:pPr algn="l" fontAlgn="ctr"/>
                      <a:r>
                        <a:rPr lang="en-US" sz="1000" b="0" i="0" u="none" strike="noStrike" dirty="0">
                          <a:solidFill>
                            <a:srgbClr val="000000"/>
                          </a:solidFill>
                          <a:latin typeface="Arial"/>
                        </a:rPr>
                        <a:t>United </a:t>
                      </a:r>
                      <a:r>
                        <a:rPr lang="en-US" sz="1000" b="0" i="0" u="none" strike="noStrike" dirty="0" err="1">
                          <a:solidFill>
                            <a:srgbClr val="000000"/>
                          </a:solidFill>
                          <a:latin typeface="Arial"/>
                        </a:rPr>
                        <a:t>Serv</a:t>
                      </a:r>
                      <a:r>
                        <a:rPr lang="en-US" sz="1000" b="0" i="0" u="none" strike="noStrike" dirty="0">
                          <a:solidFill>
                            <a:srgbClr val="000000"/>
                          </a:solidFill>
                          <a:latin typeface="Arial"/>
                        </a:rPr>
                        <a:t> Automobile Assn</a:t>
                      </a:r>
                    </a:p>
                  </a:txBody>
                  <a:tcPr marL="9525" marR="9525" marT="9525" marB="0" anchor="ctr">
                    <a:lnL w="190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221,075,163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2.9%</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218,358,777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58,759,762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1,591,624 </a:t>
                      </a:r>
                    </a:p>
                  </a:txBody>
                  <a:tcPr marL="9525" marR="9525" marT="9525" marB="0" anchor="ctr">
                    <a:lnL>
                      <a:noFill/>
                    </a:lnL>
                    <a:lnR w="190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62262">
                <a:tc>
                  <a:txBody>
                    <a:bodyPr/>
                    <a:lstStyle/>
                    <a:p>
                      <a:pPr algn="l" fontAlgn="ctr"/>
                      <a:r>
                        <a:rPr lang="en-US" sz="1000" b="0" i="0" u="none" strike="noStrike">
                          <a:solidFill>
                            <a:srgbClr val="000000"/>
                          </a:solidFill>
                          <a:latin typeface="Arial"/>
                        </a:rPr>
                        <a:t>Florida Peninsula Ins Co</a:t>
                      </a:r>
                    </a:p>
                  </a:txBody>
                  <a:tcPr marL="9525" marR="9525" marT="9525" marB="0" anchor="ctr">
                    <a:lnL w="190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179,228,009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2.4%</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180,108,919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58,874,976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7,761,861 </a:t>
                      </a:r>
                    </a:p>
                  </a:txBody>
                  <a:tcPr marL="9525" marR="9525" marT="9525" marB="0" anchor="ctr">
                    <a:lnL>
                      <a:noFill/>
                    </a:lnL>
                    <a:lnR w="190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62262">
                <a:tc>
                  <a:txBody>
                    <a:bodyPr/>
                    <a:lstStyle/>
                    <a:p>
                      <a:pPr algn="l" fontAlgn="ctr"/>
                      <a:r>
                        <a:rPr lang="en-US" sz="1000" b="0" i="0" u="none" strike="noStrike">
                          <a:solidFill>
                            <a:srgbClr val="000000"/>
                          </a:solidFill>
                          <a:latin typeface="Arial"/>
                        </a:rPr>
                        <a:t>Royal Palm Ins Co</a:t>
                      </a:r>
                    </a:p>
                  </a:txBody>
                  <a:tcPr marL="9525" marR="9525" marT="9525" marB="0" anchor="ctr">
                    <a:lnL w="190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147,859,244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2.0%</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149,290,461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74,974,441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5,614,930 </a:t>
                      </a:r>
                    </a:p>
                  </a:txBody>
                  <a:tcPr marL="9525" marR="9525" marT="9525" marB="0" anchor="ctr">
                    <a:lnL>
                      <a:noFill/>
                    </a:lnL>
                    <a:lnR w="190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62262">
                <a:tc>
                  <a:txBody>
                    <a:bodyPr/>
                    <a:lstStyle/>
                    <a:p>
                      <a:pPr algn="l" fontAlgn="ctr"/>
                      <a:r>
                        <a:rPr lang="en-US" sz="1000" b="0" i="0" u="none" strike="noStrike">
                          <a:solidFill>
                            <a:srgbClr val="000000"/>
                          </a:solidFill>
                          <a:latin typeface="Arial"/>
                        </a:rPr>
                        <a:t>Federal Insurance Company</a:t>
                      </a:r>
                    </a:p>
                  </a:txBody>
                  <a:tcPr marL="9525" marR="9525" marT="9525" marB="0" anchor="ctr">
                    <a:lnL w="190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138,344,759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1.8%</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139,172,213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31,680,608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749,432 </a:t>
                      </a:r>
                    </a:p>
                  </a:txBody>
                  <a:tcPr marL="9525" marR="9525" marT="9525" marB="0" anchor="ctr">
                    <a:lnL>
                      <a:noFill/>
                    </a:lnL>
                    <a:lnR w="190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62262">
                <a:tc>
                  <a:txBody>
                    <a:bodyPr/>
                    <a:lstStyle/>
                    <a:p>
                      <a:pPr algn="l" fontAlgn="ctr"/>
                      <a:r>
                        <a:rPr lang="en-US" sz="1000" b="0" i="0" u="none" strike="noStrike">
                          <a:solidFill>
                            <a:srgbClr val="000000"/>
                          </a:solidFill>
                          <a:latin typeface="Arial"/>
                        </a:rPr>
                        <a:t>American Home Assurance Company</a:t>
                      </a:r>
                    </a:p>
                  </a:txBody>
                  <a:tcPr marL="9525" marR="9525" marT="9525" marB="0" anchor="ctr">
                    <a:lnL w="190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137,667,154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1.8%</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141,528,306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24,722,040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1,185,570 </a:t>
                      </a:r>
                    </a:p>
                  </a:txBody>
                  <a:tcPr marL="9525" marR="9525" marT="9525" marB="0" anchor="ctr">
                    <a:lnL>
                      <a:noFill/>
                    </a:lnL>
                    <a:lnR w="190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62262">
                <a:tc>
                  <a:txBody>
                    <a:bodyPr/>
                    <a:lstStyle/>
                    <a:p>
                      <a:pPr algn="l" fontAlgn="ctr"/>
                      <a:r>
                        <a:rPr lang="en-US" sz="1000" b="0" i="0" u="none" strike="noStrike">
                          <a:solidFill>
                            <a:srgbClr val="000000"/>
                          </a:solidFill>
                          <a:latin typeface="Arial"/>
                        </a:rPr>
                        <a:t>Castle Key Ins Co</a:t>
                      </a:r>
                    </a:p>
                  </a:txBody>
                  <a:tcPr marL="9525" marR="9525" marT="9525" marB="0" anchor="ctr">
                    <a:lnL w="190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135,302,913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dirty="0">
                          <a:solidFill>
                            <a:srgbClr val="000000"/>
                          </a:solidFill>
                          <a:latin typeface="Arial"/>
                        </a:rPr>
                        <a:t>1.8%</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135,703,630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39,043,779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2,387,945 </a:t>
                      </a:r>
                    </a:p>
                  </a:txBody>
                  <a:tcPr marL="9525" marR="9525" marT="9525" marB="0" anchor="ctr">
                    <a:lnL>
                      <a:noFill/>
                    </a:lnL>
                    <a:lnR w="190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62262">
                <a:tc>
                  <a:txBody>
                    <a:bodyPr/>
                    <a:lstStyle/>
                    <a:p>
                      <a:pPr algn="l" fontAlgn="ctr"/>
                      <a:r>
                        <a:rPr lang="en-US" sz="1000" b="1" i="0" u="none" strike="noStrike">
                          <a:solidFill>
                            <a:srgbClr val="000000"/>
                          </a:solidFill>
                          <a:latin typeface="Arial"/>
                        </a:rPr>
                        <a:t>Top 10 Total</a:t>
                      </a:r>
                    </a:p>
                  </a:txBody>
                  <a:tcPr marL="9525" marR="9525" marT="9525" marB="0" anchor="ctr">
                    <a:lnL w="190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ctr"/>
                      <a:r>
                        <a:rPr lang="en-US" sz="1000" b="1" i="0" u="none" strike="noStrike">
                          <a:solidFill>
                            <a:srgbClr val="000000"/>
                          </a:solidFill>
                          <a:latin typeface="Arial"/>
                        </a:rPr>
                        <a:t>3,948,174,737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1" i="0" u="none" strike="noStrike">
                          <a:solidFill>
                            <a:srgbClr val="000000"/>
                          </a:solidFill>
                          <a:latin typeface="Arial"/>
                        </a:rPr>
                        <a:t>52.2%</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1" i="0" u="none" strike="noStrike">
                          <a:solidFill>
                            <a:srgbClr val="000000"/>
                          </a:solidFill>
                          <a:latin typeface="Arial"/>
                        </a:rPr>
                        <a:t>3,740,319,942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1" i="0" u="none" strike="noStrike">
                          <a:solidFill>
                            <a:srgbClr val="000000"/>
                          </a:solidFill>
                          <a:latin typeface="Arial"/>
                        </a:rPr>
                        <a:t>1,353,135,616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1" i="0" u="none" strike="noStrike" dirty="0">
                          <a:solidFill>
                            <a:srgbClr val="000000"/>
                          </a:solidFill>
                          <a:latin typeface="Arial"/>
                        </a:rPr>
                        <a:t>120,018,371 </a:t>
                      </a:r>
                    </a:p>
                  </a:txBody>
                  <a:tcPr marL="9525" marR="9525" marT="9525" marB="0" anchor="ctr">
                    <a:lnL>
                      <a:noFill/>
                    </a:lnL>
                    <a:lnR w="190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bl>
          </a:graphicData>
        </a:graphic>
      </p:graphicFrame>
      <p:sp>
        <p:nvSpPr>
          <p:cNvPr id="3" name="Title 2"/>
          <p:cNvSpPr>
            <a:spLocks noGrp="1"/>
          </p:cNvSpPr>
          <p:nvPr>
            <p:ph type="title"/>
          </p:nvPr>
        </p:nvSpPr>
        <p:spPr/>
        <p:txBody>
          <a:bodyPr/>
          <a:lstStyle/>
          <a:p>
            <a:r>
              <a:rPr lang="en-US" dirty="0" smtClean="0"/>
              <a:t>Florida Homeowners Marketshare 2010 Top 10</a:t>
            </a:r>
            <a:endParaRPr lang="en-US"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12</a:t>
            </a:fld>
            <a:endParaRPr lang="en-US" dirty="0"/>
          </a:p>
        </p:txBody>
      </p:sp>
      <p:sp>
        <p:nvSpPr>
          <p:cNvPr id="6" name="Oval 5"/>
          <p:cNvSpPr/>
          <p:nvPr/>
        </p:nvSpPr>
        <p:spPr>
          <a:xfrm>
            <a:off x="4191000" y="5181600"/>
            <a:ext cx="685800" cy="381000"/>
          </a:xfrm>
          <a:prstGeom prst="ellipse">
            <a:avLst/>
          </a:prstGeom>
          <a:noFill/>
          <a:ln w="381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81000" y="1295400"/>
          <a:ext cx="8305800" cy="4371108"/>
        </p:xfrm>
        <a:graphic>
          <a:graphicData uri="http://schemas.openxmlformats.org/drawingml/2006/table">
            <a:tbl>
              <a:tblPr/>
              <a:tblGrid>
                <a:gridCol w="2565865"/>
                <a:gridCol w="1254423"/>
                <a:gridCol w="779262"/>
                <a:gridCol w="1178397"/>
                <a:gridCol w="1254423"/>
                <a:gridCol w="1273430"/>
              </a:tblGrid>
              <a:tr h="364259">
                <a:tc>
                  <a:txBody>
                    <a:bodyPr/>
                    <a:lstStyle/>
                    <a:p>
                      <a:pPr algn="ctr" fontAlgn="ctr"/>
                      <a:r>
                        <a:rPr lang="en-US" sz="1000" b="1" i="0" u="none" strike="noStrike" dirty="0">
                          <a:solidFill>
                            <a:srgbClr val="000000"/>
                          </a:solidFill>
                          <a:latin typeface="Arial"/>
                        </a:rPr>
                        <a:t>Company</a:t>
                      </a:r>
                    </a:p>
                  </a:txBody>
                  <a:tcPr marL="9525" marR="9525" marT="9525" marB="0" anchor="ctr">
                    <a:lnL w="190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ctr"/>
                      <a:r>
                        <a:rPr lang="en-US" sz="1000" b="1" i="0" u="none" strike="noStrike" dirty="0">
                          <a:solidFill>
                            <a:srgbClr val="000000"/>
                          </a:solidFill>
                          <a:latin typeface="Arial"/>
                        </a:rPr>
                        <a:t>Premium Written 2010</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1" i="0" u="none" strike="noStrike" dirty="0">
                          <a:solidFill>
                            <a:srgbClr val="000000"/>
                          </a:solidFill>
                          <a:latin typeface="Arial"/>
                        </a:rPr>
                        <a:t>% of Total</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1" i="0" u="none" strike="noStrike" dirty="0">
                          <a:solidFill>
                            <a:srgbClr val="000000"/>
                          </a:solidFill>
                          <a:latin typeface="Arial"/>
                        </a:rPr>
                        <a:t>Premium Earned 2010</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1" i="0" u="none" strike="noStrike" dirty="0">
                          <a:solidFill>
                            <a:srgbClr val="000000"/>
                          </a:solidFill>
                          <a:latin typeface="Arial"/>
                        </a:rPr>
                        <a:t>Loss Incurred 2010</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1" i="0" u="none" strike="noStrike" dirty="0">
                          <a:solidFill>
                            <a:srgbClr val="000000"/>
                          </a:solidFill>
                          <a:latin typeface="Arial"/>
                        </a:rPr>
                        <a:t>DCC Incurred 2010</a:t>
                      </a:r>
                    </a:p>
                  </a:txBody>
                  <a:tcPr marL="9525" marR="9525" marT="9525" marB="0" anchor="ctr">
                    <a:lnL>
                      <a:noFill/>
                    </a:lnL>
                    <a:lnR w="190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64259">
                <a:tc>
                  <a:txBody>
                    <a:bodyPr/>
                    <a:lstStyle/>
                    <a:p>
                      <a:pPr algn="l" fontAlgn="ctr"/>
                      <a:r>
                        <a:rPr lang="en-US" sz="1000" b="0" i="0" u="none" strike="noStrike" dirty="0">
                          <a:solidFill>
                            <a:srgbClr val="000000"/>
                          </a:solidFill>
                          <a:latin typeface="Arial"/>
                        </a:rPr>
                        <a:t>United Prop &amp; </a:t>
                      </a:r>
                      <a:r>
                        <a:rPr lang="en-US" sz="1000" b="0" i="0" u="none" strike="noStrike" dirty="0" err="1">
                          <a:solidFill>
                            <a:srgbClr val="000000"/>
                          </a:solidFill>
                          <a:latin typeface="Arial"/>
                        </a:rPr>
                        <a:t>Cas</a:t>
                      </a:r>
                      <a:r>
                        <a:rPr lang="en-US" sz="1000" b="0" i="0" u="none" strike="noStrike" dirty="0">
                          <a:solidFill>
                            <a:srgbClr val="000000"/>
                          </a:solidFill>
                          <a:latin typeface="Arial"/>
                        </a:rPr>
                        <a:t> Ins Co</a:t>
                      </a:r>
                    </a:p>
                  </a:txBody>
                  <a:tcPr marL="9525" marR="9525" marT="9525" marB="0" anchor="ctr">
                    <a:lnL w="190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dirty="0">
                          <a:solidFill>
                            <a:srgbClr val="000000"/>
                          </a:solidFill>
                          <a:latin typeface="Arial"/>
                        </a:rPr>
                        <a:t>135,192,152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1.8%</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dirty="0">
                          <a:solidFill>
                            <a:srgbClr val="000000"/>
                          </a:solidFill>
                          <a:latin typeface="Arial"/>
                        </a:rPr>
                        <a:t>134,463,241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dirty="0">
                          <a:solidFill>
                            <a:srgbClr val="000000"/>
                          </a:solidFill>
                          <a:latin typeface="Arial"/>
                        </a:rPr>
                        <a:t>46,259,337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dirty="0">
                          <a:solidFill>
                            <a:srgbClr val="000000"/>
                          </a:solidFill>
                          <a:latin typeface="Arial"/>
                        </a:rPr>
                        <a:t>6,461,956 </a:t>
                      </a:r>
                    </a:p>
                  </a:txBody>
                  <a:tcPr marL="9525" marR="9525" marT="9525" marB="0" anchor="ctr">
                    <a:lnL>
                      <a:noFill/>
                    </a:lnL>
                    <a:lnR w="190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64259">
                <a:tc>
                  <a:txBody>
                    <a:bodyPr/>
                    <a:lstStyle/>
                    <a:p>
                      <a:pPr algn="l" fontAlgn="ctr"/>
                      <a:r>
                        <a:rPr lang="en-US" sz="1000" b="0" i="0" u="none" strike="noStrike">
                          <a:solidFill>
                            <a:srgbClr val="000000"/>
                          </a:solidFill>
                          <a:latin typeface="Arial"/>
                        </a:rPr>
                        <a:t>Homewise Ins Co</a:t>
                      </a:r>
                    </a:p>
                  </a:txBody>
                  <a:tcPr marL="9525" marR="9525" marT="9525" marB="0" anchor="ctr">
                    <a:lnL w="190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128,332,164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1.7%</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dirty="0">
                          <a:solidFill>
                            <a:srgbClr val="000000"/>
                          </a:solidFill>
                          <a:latin typeface="Arial"/>
                        </a:rPr>
                        <a:t>90,074,371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23,415,054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138,102 </a:t>
                      </a:r>
                    </a:p>
                  </a:txBody>
                  <a:tcPr marL="9525" marR="9525" marT="9525" marB="0" anchor="ctr">
                    <a:lnL>
                      <a:noFill/>
                    </a:lnL>
                    <a:lnR w="190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64259">
                <a:tc>
                  <a:txBody>
                    <a:bodyPr/>
                    <a:lstStyle/>
                    <a:p>
                      <a:pPr algn="l" fontAlgn="ctr"/>
                      <a:r>
                        <a:rPr lang="en-US" sz="1000" b="0" i="0" u="none" strike="noStrike">
                          <a:solidFill>
                            <a:srgbClr val="000000"/>
                          </a:solidFill>
                          <a:latin typeface="Arial"/>
                        </a:rPr>
                        <a:t>USAA Casualty Insurance Co</a:t>
                      </a:r>
                    </a:p>
                  </a:txBody>
                  <a:tcPr marL="9525" marR="9525" marT="9525" marB="0" anchor="ctr">
                    <a:lnL w="190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127,838,148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1.7%</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dirty="0">
                          <a:solidFill>
                            <a:srgbClr val="000000"/>
                          </a:solidFill>
                          <a:latin typeface="Arial"/>
                        </a:rPr>
                        <a:t>127,895,239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dirty="0">
                          <a:solidFill>
                            <a:srgbClr val="000000"/>
                          </a:solidFill>
                          <a:latin typeface="Arial"/>
                        </a:rPr>
                        <a:t>27,750,032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1,719,382 </a:t>
                      </a:r>
                    </a:p>
                  </a:txBody>
                  <a:tcPr marL="9525" marR="9525" marT="9525" marB="0" anchor="ctr">
                    <a:lnL>
                      <a:noFill/>
                    </a:lnL>
                    <a:lnR w="190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64259">
                <a:tc>
                  <a:txBody>
                    <a:bodyPr/>
                    <a:lstStyle/>
                    <a:p>
                      <a:pPr algn="l" fontAlgn="ctr"/>
                      <a:r>
                        <a:rPr lang="en-US" sz="1000" b="0" i="0" u="none" strike="noStrike">
                          <a:solidFill>
                            <a:srgbClr val="000000"/>
                          </a:solidFill>
                          <a:latin typeface="Arial"/>
                        </a:rPr>
                        <a:t>Security First Ins Co</a:t>
                      </a:r>
                    </a:p>
                  </a:txBody>
                  <a:tcPr marL="9525" marR="9525" marT="9525" marB="0" anchor="ctr">
                    <a:lnL w="190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127,204,125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1.7%</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112,681,814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dirty="0">
                          <a:solidFill>
                            <a:srgbClr val="000000"/>
                          </a:solidFill>
                          <a:latin typeface="Arial"/>
                        </a:rPr>
                        <a:t>34,011,914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3,040,452 </a:t>
                      </a:r>
                    </a:p>
                  </a:txBody>
                  <a:tcPr marL="9525" marR="9525" marT="9525" marB="0" anchor="ctr">
                    <a:lnL>
                      <a:noFill/>
                    </a:lnL>
                    <a:lnR w="190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64259">
                <a:tc>
                  <a:txBody>
                    <a:bodyPr/>
                    <a:lstStyle/>
                    <a:p>
                      <a:pPr algn="l" fontAlgn="ctr"/>
                      <a:r>
                        <a:rPr lang="en-US" sz="1000" b="0" i="0" u="none" strike="noStrike">
                          <a:solidFill>
                            <a:srgbClr val="000000"/>
                          </a:solidFill>
                          <a:latin typeface="Arial"/>
                        </a:rPr>
                        <a:t>Liberty Mutual Fire Insurance</a:t>
                      </a:r>
                    </a:p>
                  </a:txBody>
                  <a:tcPr marL="9525" marR="9525" marT="9525" marB="0" anchor="ctr">
                    <a:lnL w="190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123,102,196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1.6%</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dirty="0">
                          <a:solidFill>
                            <a:srgbClr val="000000"/>
                          </a:solidFill>
                          <a:latin typeface="Arial"/>
                        </a:rPr>
                        <a:t>131,772,177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dirty="0">
                          <a:solidFill>
                            <a:srgbClr val="000000"/>
                          </a:solidFill>
                          <a:latin typeface="Arial"/>
                        </a:rPr>
                        <a:t>117,776,009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dirty="0">
                          <a:solidFill>
                            <a:srgbClr val="000000"/>
                          </a:solidFill>
                          <a:latin typeface="Arial"/>
                        </a:rPr>
                        <a:t>6,824,017 </a:t>
                      </a:r>
                    </a:p>
                  </a:txBody>
                  <a:tcPr marL="9525" marR="9525" marT="9525" marB="0" anchor="ctr">
                    <a:lnL>
                      <a:noFill/>
                    </a:lnL>
                    <a:lnR w="190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64259">
                <a:tc>
                  <a:txBody>
                    <a:bodyPr/>
                    <a:lstStyle/>
                    <a:p>
                      <a:pPr algn="l" fontAlgn="ctr"/>
                      <a:r>
                        <a:rPr lang="en-US" sz="1000" b="0" i="0" u="none" strike="noStrike">
                          <a:solidFill>
                            <a:srgbClr val="000000"/>
                          </a:solidFill>
                          <a:latin typeface="Arial"/>
                        </a:rPr>
                        <a:t>Tower Hill Prime Insurance Company</a:t>
                      </a:r>
                    </a:p>
                  </a:txBody>
                  <a:tcPr marL="9525" marR="9525" marT="9525" marB="0" anchor="ctr">
                    <a:lnL w="190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119,008,976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1.6%</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dirty="0">
                          <a:solidFill>
                            <a:srgbClr val="000000"/>
                          </a:solidFill>
                          <a:latin typeface="Arial"/>
                        </a:rPr>
                        <a:t>103,263,952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34,211,394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dirty="0">
                          <a:solidFill>
                            <a:srgbClr val="000000"/>
                          </a:solidFill>
                          <a:latin typeface="Arial"/>
                        </a:rPr>
                        <a:t>3,140,489 </a:t>
                      </a:r>
                    </a:p>
                  </a:txBody>
                  <a:tcPr marL="9525" marR="9525" marT="9525" marB="0" anchor="ctr">
                    <a:lnL>
                      <a:noFill/>
                    </a:lnL>
                    <a:lnR w="190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64259">
                <a:tc>
                  <a:txBody>
                    <a:bodyPr/>
                    <a:lstStyle/>
                    <a:p>
                      <a:pPr algn="l" fontAlgn="ctr"/>
                      <a:r>
                        <a:rPr lang="en-US" sz="1000" b="0" i="0" u="none" strike="noStrike">
                          <a:solidFill>
                            <a:srgbClr val="000000"/>
                          </a:solidFill>
                          <a:latin typeface="Arial"/>
                        </a:rPr>
                        <a:t>Homeowners Choice Prop &amp; Cas Ins Co</a:t>
                      </a:r>
                    </a:p>
                  </a:txBody>
                  <a:tcPr marL="9525" marR="9525" marT="9525" marB="0" anchor="ctr">
                    <a:lnL w="190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116,063,121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1.5%</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dirty="0">
                          <a:solidFill>
                            <a:srgbClr val="000000"/>
                          </a:solidFill>
                          <a:latin typeface="Arial"/>
                        </a:rPr>
                        <a:t>106,084,544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28,458,504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dirty="0">
                          <a:solidFill>
                            <a:srgbClr val="000000"/>
                          </a:solidFill>
                          <a:latin typeface="Arial"/>
                        </a:rPr>
                        <a:t>2,736,765 </a:t>
                      </a:r>
                    </a:p>
                  </a:txBody>
                  <a:tcPr marL="9525" marR="9525" marT="9525" marB="0" anchor="ctr">
                    <a:lnL>
                      <a:noFill/>
                    </a:lnL>
                    <a:lnR w="190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64259">
                <a:tc>
                  <a:txBody>
                    <a:bodyPr/>
                    <a:lstStyle/>
                    <a:p>
                      <a:pPr algn="l" fontAlgn="ctr"/>
                      <a:r>
                        <a:rPr lang="en-US" sz="1000" b="0" i="0" u="none" strike="noStrike">
                          <a:solidFill>
                            <a:srgbClr val="000000"/>
                          </a:solidFill>
                          <a:latin typeface="Arial"/>
                        </a:rPr>
                        <a:t>Tower Hill Preferred Ins Co</a:t>
                      </a:r>
                    </a:p>
                  </a:txBody>
                  <a:tcPr marL="9525" marR="9525" marT="9525" marB="0" anchor="ctr">
                    <a:lnL w="190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111,877,610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1.5%</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dirty="0">
                          <a:solidFill>
                            <a:srgbClr val="000000"/>
                          </a:solidFill>
                          <a:latin typeface="Arial"/>
                        </a:rPr>
                        <a:t>103,373,462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46,498,365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dirty="0">
                          <a:solidFill>
                            <a:srgbClr val="000000"/>
                          </a:solidFill>
                          <a:latin typeface="Arial"/>
                        </a:rPr>
                        <a:t>3,858,459 </a:t>
                      </a:r>
                    </a:p>
                  </a:txBody>
                  <a:tcPr marL="9525" marR="9525" marT="9525" marB="0" anchor="ctr">
                    <a:lnL>
                      <a:noFill/>
                    </a:lnL>
                    <a:lnR w="190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64259">
                <a:tc>
                  <a:txBody>
                    <a:bodyPr/>
                    <a:lstStyle/>
                    <a:p>
                      <a:pPr algn="l" fontAlgn="ctr"/>
                      <a:r>
                        <a:rPr lang="en-US" sz="1000" b="0" i="0" u="none" strike="noStrike">
                          <a:solidFill>
                            <a:srgbClr val="000000"/>
                          </a:solidFill>
                          <a:latin typeface="Arial"/>
                        </a:rPr>
                        <a:t>Universal Ins Co of NA</a:t>
                      </a:r>
                    </a:p>
                  </a:txBody>
                  <a:tcPr marL="9525" marR="9525" marT="9525" marB="0" anchor="ctr">
                    <a:lnL w="190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104,973,010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1.4%</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dirty="0">
                          <a:solidFill>
                            <a:srgbClr val="000000"/>
                          </a:solidFill>
                          <a:latin typeface="Arial"/>
                        </a:rPr>
                        <a:t>110,553,936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57,284,084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dirty="0">
                          <a:solidFill>
                            <a:srgbClr val="000000"/>
                          </a:solidFill>
                          <a:latin typeface="Arial"/>
                        </a:rPr>
                        <a:t>5,755,389 </a:t>
                      </a:r>
                    </a:p>
                  </a:txBody>
                  <a:tcPr marL="9525" marR="9525" marT="9525" marB="0" anchor="ctr">
                    <a:lnL>
                      <a:noFill/>
                    </a:lnL>
                    <a:lnR w="190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64259">
                <a:tc>
                  <a:txBody>
                    <a:bodyPr/>
                    <a:lstStyle/>
                    <a:p>
                      <a:pPr algn="l" fontAlgn="ctr"/>
                      <a:r>
                        <a:rPr lang="en-US" sz="1000" b="0" i="0" u="none" strike="noStrike">
                          <a:solidFill>
                            <a:srgbClr val="000000"/>
                          </a:solidFill>
                          <a:latin typeface="Arial"/>
                        </a:rPr>
                        <a:t>Castle Key Ind Co</a:t>
                      </a:r>
                    </a:p>
                  </a:txBody>
                  <a:tcPr marL="9525" marR="9525" marT="9525" marB="0" anchor="ctr">
                    <a:lnL w="190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96,271,718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dirty="0">
                          <a:solidFill>
                            <a:srgbClr val="000000"/>
                          </a:solidFill>
                          <a:latin typeface="Arial"/>
                        </a:rPr>
                        <a:t>1.3%</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64,979,805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a:solidFill>
                            <a:srgbClr val="000000"/>
                          </a:solidFill>
                          <a:latin typeface="Arial"/>
                        </a:rPr>
                        <a:t>15,262,167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0" i="0" u="none" strike="noStrike" dirty="0">
                          <a:solidFill>
                            <a:srgbClr val="000000"/>
                          </a:solidFill>
                          <a:latin typeface="Arial"/>
                        </a:rPr>
                        <a:t>1,557,612 </a:t>
                      </a:r>
                    </a:p>
                  </a:txBody>
                  <a:tcPr marL="9525" marR="9525" marT="9525" marB="0" anchor="ctr">
                    <a:lnL>
                      <a:noFill/>
                    </a:lnL>
                    <a:lnR w="190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64259">
                <a:tc>
                  <a:txBody>
                    <a:bodyPr/>
                    <a:lstStyle/>
                    <a:p>
                      <a:pPr algn="l" fontAlgn="ctr"/>
                      <a:r>
                        <a:rPr lang="en-US" sz="1000" b="1" i="0" u="none" strike="noStrike" dirty="0">
                          <a:solidFill>
                            <a:srgbClr val="000000"/>
                          </a:solidFill>
                          <a:latin typeface="Arial"/>
                        </a:rPr>
                        <a:t>11-20 Total</a:t>
                      </a:r>
                    </a:p>
                  </a:txBody>
                  <a:tcPr marL="9525" marR="9525" marT="9525" marB="0" anchor="ctr">
                    <a:lnL w="190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ctr"/>
                      <a:r>
                        <a:rPr lang="en-US" sz="1000" b="1" i="0" u="none" strike="noStrike">
                          <a:solidFill>
                            <a:srgbClr val="000000"/>
                          </a:solidFill>
                          <a:latin typeface="Arial"/>
                        </a:rPr>
                        <a:t>1,189,863,220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1" i="0" u="none" strike="noStrike">
                          <a:solidFill>
                            <a:srgbClr val="000000"/>
                          </a:solidFill>
                          <a:latin typeface="Arial"/>
                        </a:rPr>
                        <a:t>15.7%</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1" i="0" u="none" strike="noStrike">
                          <a:solidFill>
                            <a:srgbClr val="000000"/>
                          </a:solidFill>
                          <a:latin typeface="Arial"/>
                        </a:rPr>
                        <a:t>1,085,142,541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1" i="0" u="none" strike="noStrike">
                          <a:solidFill>
                            <a:srgbClr val="000000"/>
                          </a:solidFill>
                          <a:latin typeface="Arial"/>
                        </a:rPr>
                        <a:t>430,926,860 </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000" b="1" i="0" u="none" strike="noStrike" dirty="0">
                          <a:solidFill>
                            <a:srgbClr val="000000"/>
                          </a:solidFill>
                          <a:latin typeface="Arial"/>
                        </a:rPr>
                        <a:t>35,232,623 </a:t>
                      </a:r>
                    </a:p>
                  </a:txBody>
                  <a:tcPr marL="9525" marR="9525" marT="9525" marB="0" anchor="ctr">
                    <a:lnL>
                      <a:noFill/>
                    </a:lnL>
                    <a:lnR w="190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bl>
          </a:graphicData>
        </a:graphic>
      </p:graphicFrame>
      <p:sp>
        <p:nvSpPr>
          <p:cNvPr id="3" name="Title 2"/>
          <p:cNvSpPr>
            <a:spLocks noGrp="1"/>
          </p:cNvSpPr>
          <p:nvPr>
            <p:ph type="title"/>
          </p:nvPr>
        </p:nvSpPr>
        <p:spPr/>
        <p:txBody>
          <a:bodyPr/>
          <a:lstStyle/>
          <a:p>
            <a:r>
              <a:rPr lang="en-US" dirty="0" smtClean="0"/>
              <a:t>Florida Homeowners Marketshare 2010 Top 11-20</a:t>
            </a:r>
            <a:endParaRPr lang="en-US"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13</a:t>
            </a:fld>
            <a:endParaRPr lang="en-US" dirty="0"/>
          </a:p>
        </p:txBody>
      </p:sp>
      <p:sp>
        <p:nvSpPr>
          <p:cNvPr id="6" name="Oval 5"/>
          <p:cNvSpPr/>
          <p:nvPr/>
        </p:nvSpPr>
        <p:spPr>
          <a:xfrm>
            <a:off x="4191000" y="5334000"/>
            <a:ext cx="685800" cy="381000"/>
          </a:xfrm>
          <a:prstGeom prst="ellipse">
            <a:avLst/>
          </a:prstGeom>
          <a:noFill/>
          <a:ln w="381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81002" y="1295397"/>
          <a:ext cx="8305800" cy="4413744"/>
        </p:xfrm>
        <a:graphic>
          <a:graphicData uri="http://schemas.openxmlformats.org/drawingml/2006/table">
            <a:tbl>
              <a:tblPr/>
              <a:tblGrid>
                <a:gridCol w="2209798"/>
                <a:gridCol w="1447800"/>
                <a:gridCol w="914400"/>
                <a:gridCol w="1295400"/>
                <a:gridCol w="1293158"/>
                <a:gridCol w="1145244"/>
              </a:tblGrid>
              <a:tr h="609603">
                <a:tc>
                  <a:txBody>
                    <a:bodyPr/>
                    <a:lstStyle/>
                    <a:p>
                      <a:pPr algn="ctr" fontAlgn="b"/>
                      <a:r>
                        <a:rPr lang="en-US" sz="1000" b="1" i="0" u="none" strike="noStrike" dirty="0">
                          <a:solidFill>
                            <a:srgbClr val="000000"/>
                          </a:solidFill>
                          <a:latin typeface="Arial" pitchFamily="34" charset="0"/>
                          <a:cs typeface="Arial" pitchFamily="34" charset="0"/>
                        </a:rPr>
                        <a:t>Company</a:t>
                      </a:r>
                    </a:p>
                  </a:txBody>
                  <a:tcPr marL="9525" marR="9525" marT="9525" marB="0" anchor="ctr">
                    <a:lnL>
                      <a:noFill/>
                    </a:lnL>
                    <a:lnR>
                      <a:noFill/>
                    </a:lnR>
                    <a:lnT>
                      <a:noFill/>
                    </a:lnT>
                    <a:lnB>
                      <a:noFill/>
                    </a:lnB>
                  </a:tcPr>
                </a:tc>
                <a:tc>
                  <a:txBody>
                    <a:bodyPr/>
                    <a:lstStyle/>
                    <a:p>
                      <a:pPr algn="ctr" fontAlgn="b"/>
                      <a:r>
                        <a:rPr lang="en-US" sz="1000" b="1" i="0" u="none" strike="noStrike" dirty="0">
                          <a:solidFill>
                            <a:srgbClr val="000000"/>
                          </a:solidFill>
                          <a:latin typeface="Arial" pitchFamily="34" charset="0"/>
                          <a:cs typeface="Arial" pitchFamily="34" charset="0"/>
                        </a:rPr>
                        <a:t>Premium Written 2013</a:t>
                      </a:r>
                    </a:p>
                  </a:txBody>
                  <a:tcPr marL="9525" marR="9525" marT="9525" marB="0" anchor="ctr">
                    <a:lnL>
                      <a:noFill/>
                    </a:lnL>
                    <a:lnR>
                      <a:noFill/>
                    </a:lnR>
                    <a:lnT>
                      <a:noFill/>
                    </a:lnT>
                    <a:lnB>
                      <a:noFill/>
                    </a:lnB>
                  </a:tcPr>
                </a:tc>
                <a:tc>
                  <a:txBody>
                    <a:bodyPr/>
                    <a:lstStyle/>
                    <a:p>
                      <a:pPr algn="ctr" fontAlgn="b"/>
                      <a:r>
                        <a:rPr lang="en-US" sz="1000" b="1" i="0" u="none" strike="noStrike" dirty="0">
                          <a:solidFill>
                            <a:srgbClr val="000000"/>
                          </a:solidFill>
                          <a:latin typeface="Arial" pitchFamily="34" charset="0"/>
                          <a:cs typeface="Arial" pitchFamily="34" charset="0"/>
                        </a:rPr>
                        <a:t>% of Total</a:t>
                      </a:r>
                    </a:p>
                  </a:txBody>
                  <a:tcPr marL="9525" marR="9525" marT="9525" marB="0" anchor="ctr">
                    <a:lnL>
                      <a:noFill/>
                    </a:lnL>
                    <a:lnR>
                      <a:noFill/>
                    </a:lnR>
                    <a:lnT>
                      <a:noFill/>
                    </a:lnT>
                    <a:lnB>
                      <a:noFill/>
                    </a:lnB>
                  </a:tcPr>
                </a:tc>
                <a:tc>
                  <a:txBody>
                    <a:bodyPr/>
                    <a:lstStyle/>
                    <a:p>
                      <a:pPr algn="ctr" fontAlgn="b"/>
                      <a:r>
                        <a:rPr lang="en-US" sz="1000" b="1" i="0" u="none" strike="noStrike" dirty="0">
                          <a:solidFill>
                            <a:srgbClr val="000000"/>
                          </a:solidFill>
                          <a:latin typeface="Arial" pitchFamily="34" charset="0"/>
                          <a:cs typeface="Arial" pitchFamily="34" charset="0"/>
                        </a:rPr>
                        <a:t>Premium Earned 2013</a:t>
                      </a:r>
                    </a:p>
                  </a:txBody>
                  <a:tcPr marL="9525" marR="9525" marT="9525" marB="0" anchor="ctr">
                    <a:lnL>
                      <a:noFill/>
                    </a:lnL>
                    <a:lnR>
                      <a:noFill/>
                    </a:lnR>
                    <a:lnT>
                      <a:noFill/>
                    </a:lnT>
                    <a:lnB>
                      <a:noFill/>
                    </a:lnB>
                  </a:tcPr>
                </a:tc>
                <a:tc>
                  <a:txBody>
                    <a:bodyPr/>
                    <a:lstStyle/>
                    <a:p>
                      <a:pPr algn="ctr" fontAlgn="b"/>
                      <a:r>
                        <a:rPr lang="en-US" sz="1000" b="1" i="0" u="none" strike="noStrike" dirty="0">
                          <a:solidFill>
                            <a:srgbClr val="000000"/>
                          </a:solidFill>
                          <a:latin typeface="Arial" pitchFamily="34" charset="0"/>
                          <a:cs typeface="Arial" pitchFamily="34" charset="0"/>
                        </a:rPr>
                        <a:t>Loss </a:t>
                      </a:r>
                      <a:r>
                        <a:rPr lang="en-US" sz="1000" b="1" i="0" u="none" strike="noStrike" dirty="0" smtClean="0">
                          <a:solidFill>
                            <a:srgbClr val="000000"/>
                          </a:solidFill>
                          <a:latin typeface="Arial" pitchFamily="34" charset="0"/>
                          <a:cs typeface="Arial" pitchFamily="34" charset="0"/>
                        </a:rPr>
                        <a:t>Incurred </a:t>
                      </a:r>
                      <a:r>
                        <a:rPr lang="en-US" sz="1000" b="1" i="0" u="none" strike="noStrike" dirty="0">
                          <a:solidFill>
                            <a:srgbClr val="000000"/>
                          </a:solidFill>
                          <a:latin typeface="Arial" pitchFamily="34" charset="0"/>
                          <a:cs typeface="Arial" pitchFamily="34" charset="0"/>
                        </a:rPr>
                        <a:t>2013</a:t>
                      </a:r>
                    </a:p>
                  </a:txBody>
                  <a:tcPr marL="9525" marR="9525" marT="9525" marB="0" anchor="ctr">
                    <a:lnL>
                      <a:noFill/>
                    </a:lnL>
                    <a:lnR>
                      <a:noFill/>
                    </a:lnR>
                    <a:lnT>
                      <a:noFill/>
                    </a:lnT>
                    <a:lnB>
                      <a:noFill/>
                    </a:lnB>
                  </a:tcPr>
                </a:tc>
                <a:tc>
                  <a:txBody>
                    <a:bodyPr/>
                    <a:lstStyle/>
                    <a:p>
                      <a:pPr algn="ctr" fontAlgn="b"/>
                      <a:r>
                        <a:rPr lang="en-US" sz="1000" b="1" i="0" u="none" strike="noStrike" dirty="0">
                          <a:solidFill>
                            <a:srgbClr val="000000"/>
                          </a:solidFill>
                          <a:latin typeface="Arial" pitchFamily="34" charset="0"/>
                          <a:cs typeface="Arial" pitchFamily="34" charset="0"/>
                        </a:rPr>
                        <a:t>DCC Incurred 2013</a:t>
                      </a:r>
                    </a:p>
                  </a:txBody>
                  <a:tcPr marL="9525" marR="9525" marT="9525" marB="0" anchor="ctr">
                    <a:lnL>
                      <a:noFill/>
                    </a:lnL>
                    <a:lnR>
                      <a:noFill/>
                    </a:lnR>
                    <a:lnT>
                      <a:noFill/>
                    </a:lnT>
                    <a:lnB>
                      <a:noFill/>
                    </a:lnB>
                  </a:tcPr>
                </a:tc>
              </a:tr>
              <a:tr h="345831">
                <a:tc>
                  <a:txBody>
                    <a:bodyPr/>
                    <a:lstStyle/>
                    <a:p>
                      <a:pPr algn="l" fontAlgn="b"/>
                      <a:r>
                        <a:rPr lang="en-US" sz="1000" b="0" i="0" u="none" strike="noStrike" dirty="0">
                          <a:solidFill>
                            <a:srgbClr val="000000"/>
                          </a:solidFill>
                          <a:latin typeface="Arial" pitchFamily="34" charset="0"/>
                          <a:cs typeface="Arial" pitchFamily="34" charset="0"/>
                        </a:rPr>
                        <a:t>Citizens Property Ins Corp.</a:t>
                      </a:r>
                    </a:p>
                  </a:txBody>
                  <a:tcPr marL="9525" marR="9525" marT="9525" marB="0" anchor="ctr">
                    <a:lnL>
                      <a:noFill/>
                    </a:lnL>
                    <a:lnR>
                      <a:noFill/>
                    </a:lnR>
                    <a:lnT>
                      <a:noFill/>
                    </a:lnT>
                    <a:lnB>
                      <a:noFill/>
                    </a:lnB>
                  </a:tcPr>
                </a:tc>
                <a:tc>
                  <a:txBody>
                    <a:bodyPr/>
                    <a:lstStyle/>
                    <a:p>
                      <a:pPr algn="ctr" fontAlgn="b"/>
                      <a:r>
                        <a:rPr lang="en-US" sz="1000" b="0" i="0" u="none" strike="noStrike" dirty="0">
                          <a:solidFill>
                            <a:srgbClr val="000000"/>
                          </a:solidFill>
                          <a:latin typeface="Arial" pitchFamily="34" charset="0"/>
                          <a:cs typeface="Arial" pitchFamily="34" charset="0"/>
                        </a:rPr>
                        <a:t>1,272,335,759 </a:t>
                      </a:r>
                    </a:p>
                  </a:txBody>
                  <a:tcPr marL="9525" marR="9525" marT="9525" marB="0" anchor="ctr">
                    <a:lnL>
                      <a:noFill/>
                    </a:lnL>
                    <a:lnR>
                      <a:noFill/>
                    </a:lnR>
                    <a:lnT>
                      <a:noFill/>
                    </a:lnT>
                    <a:lnB>
                      <a:noFill/>
                    </a:lnB>
                  </a:tcPr>
                </a:tc>
                <a:tc>
                  <a:txBody>
                    <a:bodyPr/>
                    <a:lstStyle/>
                    <a:p>
                      <a:pPr algn="ctr" fontAlgn="b"/>
                      <a:r>
                        <a:rPr lang="en-US" sz="1000" b="0" i="0" u="none" strike="noStrike" dirty="0">
                          <a:solidFill>
                            <a:srgbClr val="000000"/>
                          </a:solidFill>
                          <a:latin typeface="Arial" pitchFamily="34" charset="0"/>
                          <a:cs typeface="Arial" pitchFamily="34" charset="0"/>
                        </a:rPr>
                        <a:t>14.5%</a:t>
                      </a:r>
                    </a:p>
                  </a:txBody>
                  <a:tcPr marL="9525" marR="9525" marT="9525" marB="0" anchor="ctr">
                    <a:lnL>
                      <a:noFill/>
                    </a:lnL>
                    <a:lnR>
                      <a:noFill/>
                    </a:lnR>
                    <a:lnT>
                      <a:noFill/>
                    </a:lnT>
                    <a:lnB>
                      <a:noFill/>
                    </a:lnB>
                  </a:tcPr>
                </a:tc>
                <a:tc>
                  <a:txBody>
                    <a:bodyPr/>
                    <a:lstStyle/>
                    <a:p>
                      <a:pPr algn="ctr" fontAlgn="b"/>
                      <a:r>
                        <a:rPr lang="en-US" sz="1000" b="0" i="0" u="none" strike="noStrike" dirty="0">
                          <a:solidFill>
                            <a:srgbClr val="000000"/>
                          </a:solidFill>
                          <a:latin typeface="Arial" pitchFamily="34" charset="0"/>
                          <a:cs typeface="Arial" pitchFamily="34" charset="0"/>
                        </a:rPr>
                        <a:t>1,445,423,995 </a:t>
                      </a:r>
                    </a:p>
                  </a:txBody>
                  <a:tcPr marL="9525" marR="9525" marT="9525" marB="0" anchor="ctr">
                    <a:lnL>
                      <a:noFill/>
                    </a:lnL>
                    <a:lnR>
                      <a:noFill/>
                    </a:lnR>
                    <a:lnT>
                      <a:noFill/>
                    </a:lnT>
                    <a:lnB>
                      <a:noFill/>
                    </a:lnB>
                  </a:tcPr>
                </a:tc>
                <a:tc>
                  <a:txBody>
                    <a:bodyPr/>
                    <a:lstStyle/>
                    <a:p>
                      <a:pPr algn="ctr" fontAlgn="b"/>
                      <a:r>
                        <a:rPr lang="en-US" sz="1000" b="0" i="0" u="none" strike="noStrike" dirty="0">
                          <a:solidFill>
                            <a:srgbClr val="000000"/>
                          </a:solidFill>
                          <a:latin typeface="Arial" pitchFamily="34" charset="0"/>
                          <a:cs typeface="Arial" pitchFamily="34" charset="0"/>
                        </a:rPr>
                        <a:t>388,109,714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116,650,999 </a:t>
                      </a:r>
                    </a:p>
                  </a:txBody>
                  <a:tcPr marL="9525" marR="9525" marT="9525" marB="0" anchor="ctr">
                    <a:lnL>
                      <a:noFill/>
                    </a:lnL>
                    <a:lnR>
                      <a:noFill/>
                    </a:lnR>
                    <a:lnT>
                      <a:noFill/>
                    </a:lnT>
                    <a:lnB>
                      <a:noFill/>
                    </a:lnB>
                  </a:tcPr>
                </a:tc>
              </a:tr>
              <a:tr h="345831">
                <a:tc>
                  <a:txBody>
                    <a:bodyPr/>
                    <a:lstStyle/>
                    <a:p>
                      <a:pPr algn="l" fontAlgn="b"/>
                      <a:r>
                        <a:rPr lang="en-US" sz="1000" b="0" i="0" u="none" strike="noStrike" dirty="0">
                          <a:solidFill>
                            <a:srgbClr val="000000"/>
                          </a:solidFill>
                          <a:latin typeface="Arial" pitchFamily="34" charset="0"/>
                          <a:cs typeface="Arial" pitchFamily="34" charset="0"/>
                        </a:rPr>
                        <a:t>Universal P&amp;C Insurance Co.</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684,379,171 </a:t>
                      </a:r>
                    </a:p>
                  </a:txBody>
                  <a:tcPr marL="9525" marR="9525" marT="9525" marB="0" anchor="ctr">
                    <a:lnL>
                      <a:noFill/>
                    </a:lnL>
                    <a:lnR>
                      <a:noFill/>
                    </a:lnR>
                    <a:lnT>
                      <a:noFill/>
                    </a:lnT>
                    <a:lnB>
                      <a:noFill/>
                    </a:lnB>
                  </a:tcPr>
                </a:tc>
                <a:tc>
                  <a:txBody>
                    <a:bodyPr/>
                    <a:lstStyle/>
                    <a:p>
                      <a:pPr algn="ctr" fontAlgn="b"/>
                      <a:r>
                        <a:rPr lang="en-US" sz="1000" b="0" i="0" u="none" strike="noStrike" dirty="0">
                          <a:solidFill>
                            <a:srgbClr val="000000"/>
                          </a:solidFill>
                          <a:latin typeface="Arial" pitchFamily="34" charset="0"/>
                          <a:cs typeface="Arial" pitchFamily="34" charset="0"/>
                        </a:rPr>
                        <a:t>7.8%</a:t>
                      </a:r>
                    </a:p>
                  </a:txBody>
                  <a:tcPr marL="9525" marR="9525" marT="9525" marB="0" anchor="ctr">
                    <a:lnL>
                      <a:noFill/>
                    </a:lnL>
                    <a:lnR>
                      <a:noFill/>
                    </a:lnR>
                    <a:lnT>
                      <a:noFill/>
                    </a:lnT>
                    <a:lnB>
                      <a:noFill/>
                    </a:lnB>
                  </a:tcPr>
                </a:tc>
                <a:tc>
                  <a:txBody>
                    <a:bodyPr/>
                    <a:lstStyle/>
                    <a:p>
                      <a:pPr algn="ctr" fontAlgn="b"/>
                      <a:r>
                        <a:rPr lang="en-US" sz="1000" b="0" i="0" u="none" strike="noStrike" dirty="0">
                          <a:solidFill>
                            <a:srgbClr val="000000"/>
                          </a:solidFill>
                          <a:latin typeface="Arial" pitchFamily="34" charset="0"/>
                          <a:cs typeface="Arial" pitchFamily="34" charset="0"/>
                        </a:rPr>
                        <a:t>695,475,896 </a:t>
                      </a:r>
                    </a:p>
                  </a:txBody>
                  <a:tcPr marL="9525" marR="9525" marT="9525" marB="0" anchor="ctr">
                    <a:lnL>
                      <a:noFill/>
                    </a:lnL>
                    <a:lnR>
                      <a:noFill/>
                    </a:lnR>
                    <a:lnT>
                      <a:noFill/>
                    </a:lnT>
                    <a:lnB>
                      <a:noFill/>
                    </a:lnB>
                  </a:tcPr>
                </a:tc>
                <a:tc>
                  <a:txBody>
                    <a:bodyPr/>
                    <a:lstStyle/>
                    <a:p>
                      <a:pPr algn="ctr" fontAlgn="b"/>
                      <a:r>
                        <a:rPr lang="en-US" sz="1000" b="0" i="0" u="none" strike="noStrike" dirty="0">
                          <a:solidFill>
                            <a:srgbClr val="000000"/>
                          </a:solidFill>
                          <a:latin typeface="Arial" pitchFamily="34" charset="0"/>
                          <a:cs typeface="Arial" pitchFamily="34" charset="0"/>
                        </a:rPr>
                        <a:t>141,630,309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15,518,512 </a:t>
                      </a:r>
                    </a:p>
                  </a:txBody>
                  <a:tcPr marL="9525" marR="9525" marT="9525" marB="0" anchor="ctr">
                    <a:lnL>
                      <a:noFill/>
                    </a:lnL>
                    <a:lnR>
                      <a:noFill/>
                    </a:lnR>
                    <a:lnT>
                      <a:noFill/>
                    </a:lnT>
                    <a:lnB>
                      <a:noFill/>
                    </a:lnB>
                  </a:tcPr>
                </a:tc>
              </a:tr>
              <a:tr h="345831">
                <a:tc>
                  <a:txBody>
                    <a:bodyPr/>
                    <a:lstStyle/>
                    <a:p>
                      <a:pPr algn="l" fontAlgn="b"/>
                      <a:r>
                        <a:rPr lang="en-US" sz="1000" b="0" i="0" u="none" strike="noStrike" dirty="0">
                          <a:solidFill>
                            <a:srgbClr val="000000"/>
                          </a:solidFill>
                          <a:latin typeface="Arial" pitchFamily="34" charset="0"/>
                          <a:cs typeface="Arial" pitchFamily="34" charset="0"/>
                        </a:rPr>
                        <a:t>State Farm Florida Ins Co.</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646,850,723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7.4%</a:t>
                      </a:r>
                    </a:p>
                  </a:txBody>
                  <a:tcPr marL="9525" marR="9525" marT="9525" marB="0" anchor="ctr">
                    <a:lnL>
                      <a:noFill/>
                    </a:lnL>
                    <a:lnR>
                      <a:noFill/>
                    </a:lnR>
                    <a:lnT>
                      <a:noFill/>
                    </a:lnT>
                    <a:lnB>
                      <a:noFill/>
                    </a:lnB>
                  </a:tcPr>
                </a:tc>
                <a:tc>
                  <a:txBody>
                    <a:bodyPr/>
                    <a:lstStyle/>
                    <a:p>
                      <a:pPr algn="ctr" fontAlgn="b"/>
                      <a:r>
                        <a:rPr lang="en-US" sz="1000" b="0" i="0" u="none" strike="noStrike" dirty="0">
                          <a:solidFill>
                            <a:srgbClr val="000000"/>
                          </a:solidFill>
                          <a:latin typeface="Arial" pitchFamily="34" charset="0"/>
                          <a:cs typeface="Arial" pitchFamily="34" charset="0"/>
                        </a:rPr>
                        <a:t>696,037,459 </a:t>
                      </a:r>
                    </a:p>
                  </a:txBody>
                  <a:tcPr marL="9525" marR="9525" marT="9525" marB="0" anchor="ctr">
                    <a:lnL>
                      <a:noFill/>
                    </a:lnL>
                    <a:lnR>
                      <a:noFill/>
                    </a:lnR>
                    <a:lnT>
                      <a:noFill/>
                    </a:lnT>
                    <a:lnB>
                      <a:noFill/>
                    </a:lnB>
                  </a:tcPr>
                </a:tc>
                <a:tc>
                  <a:txBody>
                    <a:bodyPr/>
                    <a:lstStyle/>
                    <a:p>
                      <a:pPr algn="ctr" fontAlgn="b"/>
                      <a:r>
                        <a:rPr lang="en-US" sz="1000" b="0" i="0" u="none" strike="noStrike" dirty="0">
                          <a:solidFill>
                            <a:srgbClr val="000000"/>
                          </a:solidFill>
                          <a:latin typeface="Arial" pitchFamily="34" charset="0"/>
                          <a:cs typeface="Arial" pitchFamily="34" charset="0"/>
                        </a:rPr>
                        <a:t>136,310,936 </a:t>
                      </a:r>
                    </a:p>
                  </a:txBody>
                  <a:tcPr marL="9525" marR="9525" marT="9525" marB="0" anchor="ctr">
                    <a:lnL>
                      <a:noFill/>
                    </a:lnL>
                    <a:lnR>
                      <a:noFill/>
                    </a:lnR>
                    <a:lnT>
                      <a:noFill/>
                    </a:lnT>
                    <a:lnB>
                      <a:noFill/>
                    </a:lnB>
                  </a:tcPr>
                </a:tc>
                <a:tc>
                  <a:txBody>
                    <a:bodyPr/>
                    <a:lstStyle/>
                    <a:p>
                      <a:pPr algn="ctr" fontAlgn="b"/>
                      <a:r>
                        <a:rPr lang="en-US" sz="1000" b="0" i="0" u="none" strike="noStrike" dirty="0">
                          <a:solidFill>
                            <a:srgbClr val="000000"/>
                          </a:solidFill>
                          <a:latin typeface="Arial" pitchFamily="34" charset="0"/>
                          <a:cs typeface="Arial" pitchFamily="34" charset="0"/>
                        </a:rPr>
                        <a:t>16,653,060 </a:t>
                      </a:r>
                    </a:p>
                  </a:txBody>
                  <a:tcPr marL="9525" marR="9525" marT="9525" marB="0" anchor="ctr">
                    <a:lnL>
                      <a:noFill/>
                    </a:lnL>
                    <a:lnR>
                      <a:noFill/>
                    </a:lnR>
                    <a:lnT>
                      <a:noFill/>
                    </a:lnT>
                    <a:lnB>
                      <a:noFill/>
                    </a:lnB>
                  </a:tcPr>
                </a:tc>
              </a:tr>
              <a:tr h="345831">
                <a:tc>
                  <a:txBody>
                    <a:bodyPr/>
                    <a:lstStyle/>
                    <a:p>
                      <a:pPr algn="l" fontAlgn="b"/>
                      <a:r>
                        <a:rPr lang="en-US" sz="1000" b="0" i="0" u="none" strike="noStrike">
                          <a:solidFill>
                            <a:srgbClr val="000000"/>
                          </a:solidFill>
                          <a:latin typeface="Arial" pitchFamily="34" charset="0"/>
                          <a:cs typeface="Arial" pitchFamily="34" charset="0"/>
                        </a:rPr>
                        <a:t>Homeowners Choice P&amp;C Ins Co.</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311,550,298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3.6%</a:t>
                      </a:r>
                    </a:p>
                  </a:txBody>
                  <a:tcPr marL="9525" marR="9525" marT="9525" marB="0" anchor="ctr">
                    <a:lnL>
                      <a:noFill/>
                    </a:lnL>
                    <a:lnR>
                      <a:noFill/>
                    </a:lnR>
                    <a:lnT>
                      <a:noFill/>
                    </a:lnT>
                    <a:lnB>
                      <a:noFill/>
                    </a:lnB>
                  </a:tcPr>
                </a:tc>
                <a:tc>
                  <a:txBody>
                    <a:bodyPr/>
                    <a:lstStyle/>
                    <a:p>
                      <a:pPr algn="ctr" fontAlgn="b"/>
                      <a:r>
                        <a:rPr lang="en-US" sz="1000" b="0" i="0" u="none" strike="noStrike" dirty="0">
                          <a:solidFill>
                            <a:srgbClr val="000000"/>
                          </a:solidFill>
                          <a:latin typeface="Arial" pitchFamily="34" charset="0"/>
                          <a:cs typeface="Arial" pitchFamily="34" charset="0"/>
                        </a:rPr>
                        <a:t>271,635,447 </a:t>
                      </a:r>
                    </a:p>
                  </a:txBody>
                  <a:tcPr marL="9525" marR="9525" marT="9525" marB="0" anchor="ctr">
                    <a:lnL>
                      <a:noFill/>
                    </a:lnL>
                    <a:lnR>
                      <a:noFill/>
                    </a:lnR>
                    <a:lnT>
                      <a:noFill/>
                    </a:lnT>
                    <a:lnB>
                      <a:noFill/>
                    </a:lnB>
                  </a:tcPr>
                </a:tc>
                <a:tc>
                  <a:txBody>
                    <a:bodyPr/>
                    <a:lstStyle/>
                    <a:p>
                      <a:pPr algn="ctr" fontAlgn="b"/>
                      <a:r>
                        <a:rPr lang="en-US" sz="1000" b="0" i="0" u="none" strike="noStrike" dirty="0">
                          <a:solidFill>
                            <a:srgbClr val="000000"/>
                          </a:solidFill>
                          <a:latin typeface="Arial" pitchFamily="34" charset="0"/>
                          <a:cs typeface="Arial" pitchFamily="34" charset="0"/>
                        </a:rPr>
                        <a:t>45,609,634 </a:t>
                      </a:r>
                    </a:p>
                  </a:txBody>
                  <a:tcPr marL="9525" marR="9525" marT="9525" marB="0" anchor="ctr">
                    <a:lnL>
                      <a:noFill/>
                    </a:lnL>
                    <a:lnR>
                      <a:noFill/>
                    </a:lnR>
                    <a:lnT>
                      <a:noFill/>
                    </a:lnT>
                    <a:lnB>
                      <a:noFill/>
                    </a:lnB>
                  </a:tcPr>
                </a:tc>
                <a:tc>
                  <a:txBody>
                    <a:bodyPr/>
                    <a:lstStyle/>
                    <a:p>
                      <a:pPr algn="ctr" fontAlgn="b"/>
                      <a:r>
                        <a:rPr lang="en-US" sz="1000" b="0" i="0" u="none" strike="noStrike" dirty="0">
                          <a:solidFill>
                            <a:srgbClr val="000000"/>
                          </a:solidFill>
                          <a:latin typeface="Arial" pitchFamily="34" charset="0"/>
                          <a:cs typeface="Arial" pitchFamily="34" charset="0"/>
                        </a:rPr>
                        <a:t>2,605,103 </a:t>
                      </a:r>
                    </a:p>
                  </a:txBody>
                  <a:tcPr marL="9525" marR="9525" marT="9525" marB="0" anchor="ctr">
                    <a:lnL>
                      <a:noFill/>
                    </a:lnL>
                    <a:lnR>
                      <a:noFill/>
                    </a:lnR>
                    <a:lnT>
                      <a:noFill/>
                    </a:lnT>
                    <a:lnB>
                      <a:noFill/>
                    </a:lnB>
                  </a:tcPr>
                </a:tc>
              </a:tr>
              <a:tr h="345831">
                <a:tc>
                  <a:txBody>
                    <a:bodyPr/>
                    <a:lstStyle/>
                    <a:p>
                      <a:pPr algn="l" fontAlgn="b"/>
                      <a:r>
                        <a:rPr lang="en-US" sz="1000" b="0" i="0" u="none" strike="noStrike">
                          <a:solidFill>
                            <a:srgbClr val="000000"/>
                          </a:solidFill>
                          <a:latin typeface="Arial" pitchFamily="34" charset="0"/>
                          <a:cs typeface="Arial" pitchFamily="34" charset="0"/>
                        </a:rPr>
                        <a:t>Florida Peninsula Insurance Co</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310,352,524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3.5%</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281,285,300 </a:t>
                      </a:r>
                    </a:p>
                  </a:txBody>
                  <a:tcPr marL="9525" marR="9525" marT="9525" marB="0" anchor="ctr">
                    <a:lnL>
                      <a:noFill/>
                    </a:lnL>
                    <a:lnR>
                      <a:noFill/>
                    </a:lnR>
                    <a:lnT>
                      <a:noFill/>
                    </a:lnT>
                    <a:lnB>
                      <a:noFill/>
                    </a:lnB>
                  </a:tcPr>
                </a:tc>
                <a:tc>
                  <a:txBody>
                    <a:bodyPr/>
                    <a:lstStyle/>
                    <a:p>
                      <a:pPr algn="ctr" fontAlgn="b"/>
                      <a:r>
                        <a:rPr lang="en-US" sz="1000" b="0" i="0" u="none" strike="noStrike" dirty="0">
                          <a:solidFill>
                            <a:srgbClr val="000000"/>
                          </a:solidFill>
                          <a:latin typeface="Arial" pitchFamily="34" charset="0"/>
                          <a:cs typeface="Arial" pitchFamily="34" charset="0"/>
                        </a:rPr>
                        <a:t>60,317,347 </a:t>
                      </a:r>
                    </a:p>
                  </a:txBody>
                  <a:tcPr marL="9525" marR="9525" marT="9525" marB="0" anchor="ctr">
                    <a:lnL>
                      <a:noFill/>
                    </a:lnL>
                    <a:lnR>
                      <a:noFill/>
                    </a:lnR>
                    <a:lnT>
                      <a:noFill/>
                    </a:lnT>
                    <a:lnB>
                      <a:noFill/>
                    </a:lnB>
                  </a:tcPr>
                </a:tc>
                <a:tc>
                  <a:txBody>
                    <a:bodyPr/>
                    <a:lstStyle/>
                    <a:p>
                      <a:pPr algn="ctr" fontAlgn="b"/>
                      <a:r>
                        <a:rPr lang="en-US" sz="1000" b="0" i="0" u="none" strike="noStrike" dirty="0">
                          <a:solidFill>
                            <a:srgbClr val="000000"/>
                          </a:solidFill>
                          <a:latin typeface="Arial" pitchFamily="34" charset="0"/>
                          <a:cs typeface="Arial" pitchFamily="34" charset="0"/>
                        </a:rPr>
                        <a:t>9,694,585 </a:t>
                      </a:r>
                    </a:p>
                  </a:txBody>
                  <a:tcPr marL="9525" marR="9525" marT="9525" marB="0" anchor="ctr">
                    <a:lnL>
                      <a:noFill/>
                    </a:lnL>
                    <a:lnR>
                      <a:noFill/>
                    </a:lnR>
                    <a:lnT>
                      <a:noFill/>
                    </a:lnT>
                    <a:lnB>
                      <a:noFill/>
                    </a:lnB>
                  </a:tcPr>
                </a:tc>
              </a:tr>
              <a:tr h="345831">
                <a:tc>
                  <a:txBody>
                    <a:bodyPr/>
                    <a:lstStyle/>
                    <a:p>
                      <a:pPr algn="l" fontAlgn="b"/>
                      <a:r>
                        <a:rPr lang="en-US" sz="1000" b="0" i="0" u="none" strike="noStrike">
                          <a:solidFill>
                            <a:srgbClr val="000000"/>
                          </a:solidFill>
                          <a:latin typeface="Arial" pitchFamily="34" charset="0"/>
                          <a:cs typeface="Arial" pitchFamily="34" charset="0"/>
                        </a:rPr>
                        <a:t>United Services Automobile</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277,431,545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3.2%</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264,931,482 </a:t>
                      </a:r>
                    </a:p>
                  </a:txBody>
                  <a:tcPr marL="9525" marR="9525" marT="9525" marB="0" anchor="ctr">
                    <a:lnL>
                      <a:noFill/>
                    </a:lnL>
                    <a:lnR>
                      <a:noFill/>
                    </a:lnR>
                    <a:lnT>
                      <a:noFill/>
                    </a:lnT>
                    <a:lnB>
                      <a:noFill/>
                    </a:lnB>
                  </a:tcPr>
                </a:tc>
                <a:tc>
                  <a:txBody>
                    <a:bodyPr/>
                    <a:lstStyle/>
                    <a:p>
                      <a:pPr algn="ctr" fontAlgn="b"/>
                      <a:r>
                        <a:rPr lang="en-US" sz="1000" b="0" i="0" u="none" strike="noStrike" dirty="0">
                          <a:solidFill>
                            <a:srgbClr val="000000"/>
                          </a:solidFill>
                          <a:latin typeface="Arial" pitchFamily="34" charset="0"/>
                          <a:cs typeface="Arial" pitchFamily="34" charset="0"/>
                        </a:rPr>
                        <a:t>57,644,426 </a:t>
                      </a:r>
                    </a:p>
                  </a:txBody>
                  <a:tcPr marL="9525" marR="9525" marT="9525" marB="0" anchor="ctr">
                    <a:lnL>
                      <a:noFill/>
                    </a:lnL>
                    <a:lnR>
                      <a:noFill/>
                    </a:lnR>
                    <a:lnT>
                      <a:noFill/>
                    </a:lnT>
                    <a:lnB>
                      <a:noFill/>
                    </a:lnB>
                  </a:tcPr>
                </a:tc>
                <a:tc>
                  <a:txBody>
                    <a:bodyPr/>
                    <a:lstStyle/>
                    <a:p>
                      <a:pPr algn="ctr" fontAlgn="b"/>
                      <a:r>
                        <a:rPr lang="en-US" sz="1000" b="0" i="0" u="none" strike="noStrike" dirty="0">
                          <a:solidFill>
                            <a:srgbClr val="000000"/>
                          </a:solidFill>
                          <a:latin typeface="Arial" pitchFamily="34" charset="0"/>
                          <a:cs typeface="Arial" pitchFamily="34" charset="0"/>
                        </a:rPr>
                        <a:t>1,923,173 </a:t>
                      </a:r>
                    </a:p>
                  </a:txBody>
                  <a:tcPr marL="9525" marR="9525" marT="9525" marB="0" anchor="ctr">
                    <a:lnL>
                      <a:noFill/>
                    </a:lnL>
                    <a:lnR>
                      <a:noFill/>
                    </a:lnR>
                    <a:lnT>
                      <a:noFill/>
                    </a:lnT>
                    <a:lnB>
                      <a:noFill/>
                    </a:lnB>
                  </a:tcPr>
                </a:tc>
              </a:tr>
              <a:tr h="345831">
                <a:tc>
                  <a:txBody>
                    <a:bodyPr/>
                    <a:lstStyle/>
                    <a:p>
                      <a:pPr algn="l" fontAlgn="b"/>
                      <a:r>
                        <a:rPr lang="en-US" sz="1000" b="0" i="0" u="none" strike="noStrike">
                          <a:solidFill>
                            <a:srgbClr val="000000"/>
                          </a:solidFill>
                          <a:latin typeface="Arial" pitchFamily="34" charset="0"/>
                          <a:cs typeface="Arial" pitchFamily="34" charset="0"/>
                        </a:rPr>
                        <a:t>United P&amp;C Insurance Co.</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263,178,022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3.0%</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237,133,881 </a:t>
                      </a:r>
                    </a:p>
                  </a:txBody>
                  <a:tcPr marL="9525" marR="9525" marT="9525" marB="0" anchor="ctr">
                    <a:lnL>
                      <a:noFill/>
                    </a:lnL>
                    <a:lnR>
                      <a:noFill/>
                    </a:lnR>
                    <a:lnT>
                      <a:noFill/>
                    </a:lnT>
                    <a:lnB>
                      <a:noFill/>
                    </a:lnB>
                  </a:tcPr>
                </a:tc>
                <a:tc>
                  <a:txBody>
                    <a:bodyPr/>
                    <a:lstStyle/>
                    <a:p>
                      <a:pPr algn="ctr" fontAlgn="b"/>
                      <a:r>
                        <a:rPr lang="en-US" sz="1000" b="0" i="0" u="none" strike="noStrike" dirty="0">
                          <a:solidFill>
                            <a:srgbClr val="000000"/>
                          </a:solidFill>
                          <a:latin typeface="Arial" pitchFamily="34" charset="0"/>
                          <a:cs typeface="Arial" pitchFamily="34" charset="0"/>
                        </a:rPr>
                        <a:t>64,272,690 </a:t>
                      </a:r>
                    </a:p>
                  </a:txBody>
                  <a:tcPr marL="9525" marR="9525" marT="9525" marB="0" anchor="ctr">
                    <a:lnL>
                      <a:noFill/>
                    </a:lnL>
                    <a:lnR>
                      <a:noFill/>
                    </a:lnR>
                    <a:lnT>
                      <a:noFill/>
                    </a:lnT>
                    <a:lnB>
                      <a:noFill/>
                    </a:lnB>
                  </a:tcPr>
                </a:tc>
                <a:tc>
                  <a:txBody>
                    <a:bodyPr/>
                    <a:lstStyle/>
                    <a:p>
                      <a:pPr algn="ctr" fontAlgn="b"/>
                      <a:r>
                        <a:rPr lang="en-US" sz="1000" b="0" i="0" u="none" strike="noStrike" dirty="0">
                          <a:solidFill>
                            <a:srgbClr val="000000"/>
                          </a:solidFill>
                          <a:latin typeface="Arial" pitchFamily="34" charset="0"/>
                          <a:cs typeface="Arial" pitchFamily="34" charset="0"/>
                        </a:rPr>
                        <a:t>2,618,554 </a:t>
                      </a:r>
                    </a:p>
                  </a:txBody>
                  <a:tcPr marL="9525" marR="9525" marT="9525" marB="0" anchor="ctr">
                    <a:lnL>
                      <a:noFill/>
                    </a:lnL>
                    <a:lnR>
                      <a:noFill/>
                    </a:lnR>
                    <a:lnT>
                      <a:noFill/>
                    </a:lnT>
                    <a:lnB>
                      <a:noFill/>
                    </a:lnB>
                  </a:tcPr>
                </a:tc>
              </a:tr>
              <a:tr h="345831">
                <a:tc>
                  <a:txBody>
                    <a:bodyPr/>
                    <a:lstStyle/>
                    <a:p>
                      <a:pPr algn="l" fontAlgn="b"/>
                      <a:r>
                        <a:rPr lang="en-US" sz="1000" b="0" i="0" u="none" strike="noStrike">
                          <a:solidFill>
                            <a:srgbClr val="000000"/>
                          </a:solidFill>
                          <a:latin typeface="Arial" pitchFamily="34" charset="0"/>
                          <a:cs typeface="Arial" pitchFamily="34" charset="0"/>
                        </a:rPr>
                        <a:t>St. Johns Insurance Co.</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255,851,881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2.9%</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255,366,419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61,309,982 </a:t>
                      </a:r>
                    </a:p>
                  </a:txBody>
                  <a:tcPr marL="9525" marR="9525" marT="9525" marB="0" anchor="ctr">
                    <a:lnL>
                      <a:noFill/>
                    </a:lnL>
                    <a:lnR>
                      <a:noFill/>
                    </a:lnR>
                    <a:lnT>
                      <a:noFill/>
                    </a:lnT>
                    <a:lnB>
                      <a:noFill/>
                    </a:lnB>
                  </a:tcPr>
                </a:tc>
                <a:tc>
                  <a:txBody>
                    <a:bodyPr/>
                    <a:lstStyle/>
                    <a:p>
                      <a:pPr algn="ctr" fontAlgn="b"/>
                      <a:r>
                        <a:rPr lang="en-US" sz="1000" b="0" i="0" u="none" strike="noStrike" dirty="0">
                          <a:solidFill>
                            <a:srgbClr val="000000"/>
                          </a:solidFill>
                          <a:latin typeface="Arial" pitchFamily="34" charset="0"/>
                          <a:cs typeface="Arial" pitchFamily="34" charset="0"/>
                        </a:rPr>
                        <a:t>5,368,990 </a:t>
                      </a:r>
                    </a:p>
                  </a:txBody>
                  <a:tcPr marL="9525" marR="9525" marT="9525" marB="0" anchor="ctr">
                    <a:lnL>
                      <a:noFill/>
                    </a:lnL>
                    <a:lnR>
                      <a:noFill/>
                    </a:lnR>
                    <a:lnT>
                      <a:noFill/>
                    </a:lnT>
                    <a:lnB>
                      <a:noFill/>
                    </a:lnB>
                  </a:tcPr>
                </a:tc>
              </a:tr>
              <a:tr h="345831">
                <a:tc>
                  <a:txBody>
                    <a:bodyPr/>
                    <a:lstStyle/>
                    <a:p>
                      <a:pPr algn="l" fontAlgn="b"/>
                      <a:r>
                        <a:rPr lang="en-US" sz="1000" b="0" i="0" u="none" strike="noStrike">
                          <a:solidFill>
                            <a:srgbClr val="000000"/>
                          </a:solidFill>
                          <a:latin typeface="Arial" pitchFamily="34" charset="0"/>
                          <a:cs typeface="Arial" pitchFamily="34" charset="0"/>
                        </a:rPr>
                        <a:t>Federated National Ins Co.</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220,639,653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2.5%</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153,291,687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40,820,907 </a:t>
                      </a:r>
                    </a:p>
                  </a:txBody>
                  <a:tcPr marL="9525" marR="9525" marT="9525" marB="0" anchor="ctr">
                    <a:lnL>
                      <a:noFill/>
                    </a:lnL>
                    <a:lnR>
                      <a:noFill/>
                    </a:lnR>
                    <a:lnT>
                      <a:noFill/>
                    </a:lnT>
                    <a:lnB>
                      <a:noFill/>
                    </a:lnB>
                  </a:tcPr>
                </a:tc>
                <a:tc>
                  <a:txBody>
                    <a:bodyPr/>
                    <a:lstStyle/>
                    <a:p>
                      <a:pPr algn="ctr" fontAlgn="b"/>
                      <a:r>
                        <a:rPr lang="en-US" sz="1000" b="0" i="0" u="none" strike="noStrike" dirty="0">
                          <a:solidFill>
                            <a:srgbClr val="000000"/>
                          </a:solidFill>
                          <a:latin typeface="Arial" pitchFamily="34" charset="0"/>
                          <a:cs typeface="Arial" pitchFamily="34" charset="0"/>
                        </a:rPr>
                        <a:t>7,078,663 </a:t>
                      </a:r>
                    </a:p>
                  </a:txBody>
                  <a:tcPr marL="9525" marR="9525" marT="9525" marB="0" anchor="ctr">
                    <a:lnL>
                      <a:noFill/>
                    </a:lnL>
                    <a:lnR>
                      <a:noFill/>
                    </a:lnR>
                    <a:lnT>
                      <a:noFill/>
                    </a:lnT>
                    <a:lnB>
                      <a:noFill/>
                    </a:lnB>
                  </a:tcPr>
                </a:tc>
              </a:tr>
              <a:tr h="345831">
                <a:tc>
                  <a:txBody>
                    <a:bodyPr/>
                    <a:lstStyle/>
                    <a:p>
                      <a:pPr algn="l" fontAlgn="b"/>
                      <a:r>
                        <a:rPr lang="en-US" sz="1000" b="0" i="0" u="none" strike="noStrike">
                          <a:solidFill>
                            <a:srgbClr val="000000"/>
                          </a:solidFill>
                          <a:latin typeface="Arial" pitchFamily="34" charset="0"/>
                          <a:cs typeface="Arial" pitchFamily="34" charset="0"/>
                        </a:rPr>
                        <a:t>People's Trust Insurance Co.</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203,009,802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2.3%</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118,908,475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30,468,275 </a:t>
                      </a:r>
                    </a:p>
                  </a:txBody>
                  <a:tcPr marL="9525" marR="9525" marT="9525" marB="0" anchor="ctr">
                    <a:lnL>
                      <a:noFill/>
                    </a:lnL>
                    <a:lnR>
                      <a:noFill/>
                    </a:lnR>
                    <a:lnT>
                      <a:noFill/>
                    </a:lnT>
                    <a:lnB>
                      <a:noFill/>
                    </a:lnB>
                  </a:tcPr>
                </a:tc>
                <a:tc>
                  <a:txBody>
                    <a:bodyPr/>
                    <a:lstStyle/>
                    <a:p>
                      <a:pPr algn="ctr" fontAlgn="b"/>
                      <a:r>
                        <a:rPr lang="en-US" sz="1000" b="0" i="0" u="none" strike="noStrike" dirty="0">
                          <a:solidFill>
                            <a:srgbClr val="000000"/>
                          </a:solidFill>
                          <a:latin typeface="Arial" pitchFamily="34" charset="0"/>
                          <a:cs typeface="Arial" pitchFamily="34" charset="0"/>
                        </a:rPr>
                        <a:t>4,434,572 </a:t>
                      </a:r>
                    </a:p>
                  </a:txBody>
                  <a:tcPr marL="9525" marR="9525" marT="9525" marB="0" anchor="ctr">
                    <a:lnL>
                      <a:noFill/>
                    </a:lnL>
                    <a:lnR>
                      <a:noFill/>
                    </a:lnR>
                    <a:lnT>
                      <a:noFill/>
                    </a:lnT>
                    <a:lnB>
                      <a:noFill/>
                    </a:lnB>
                  </a:tcPr>
                </a:tc>
              </a:tr>
              <a:tr h="345831">
                <a:tc>
                  <a:txBody>
                    <a:bodyPr/>
                    <a:lstStyle/>
                    <a:p>
                      <a:pPr algn="l" fontAlgn="b"/>
                      <a:r>
                        <a:rPr lang="en-US" sz="1000" b="1" i="0" u="none" strike="noStrike">
                          <a:solidFill>
                            <a:srgbClr val="000000"/>
                          </a:solidFill>
                          <a:latin typeface="Arial" pitchFamily="34" charset="0"/>
                          <a:cs typeface="Arial" pitchFamily="34" charset="0"/>
                        </a:rPr>
                        <a:t>Top 10 Total</a:t>
                      </a:r>
                    </a:p>
                  </a:txBody>
                  <a:tcPr marL="9525" marR="9525" marT="9525" marB="0" anchor="ctr">
                    <a:lnL>
                      <a:noFill/>
                    </a:lnL>
                    <a:lnR>
                      <a:noFill/>
                    </a:lnR>
                    <a:lnT>
                      <a:noFill/>
                    </a:lnT>
                    <a:lnB>
                      <a:noFill/>
                    </a:lnB>
                  </a:tcPr>
                </a:tc>
                <a:tc>
                  <a:txBody>
                    <a:bodyPr/>
                    <a:lstStyle/>
                    <a:p>
                      <a:pPr algn="ctr" fontAlgn="b"/>
                      <a:r>
                        <a:rPr lang="en-US" sz="1000" b="1" i="0" u="none" strike="noStrike">
                          <a:solidFill>
                            <a:srgbClr val="000000"/>
                          </a:solidFill>
                          <a:latin typeface="Arial" pitchFamily="34" charset="0"/>
                          <a:cs typeface="Arial" pitchFamily="34" charset="0"/>
                        </a:rPr>
                        <a:t>4,445,579,378 </a:t>
                      </a:r>
                    </a:p>
                  </a:txBody>
                  <a:tcPr marL="9525" marR="9525" marT="9525" marB="0" anchor="ctr">
                    <a:lnL>
                      <a:noFill/>
                    </a:lnL>
                    <a:lnR>
                      <a:noFill/>
                    </a:lnR>
                    <a:lnT>
                      <a:noFill/>
                    </a:lnT>
                    <a:lnB>
                      <a:noFill/>
                    </a:lnB>
                  </a:tcPr>
                </a:tc>
                <a:tc>
                  <a:txBody>
                    <a:bodyPr/>
                    <a:lstStyle/>
                    <a:p>
                      <a:pPr algn="ctr" fontAlgn="b"/>
                      <a:r>
                        <a:rPr lang="en-US" sz="1000" b="1" i="0" u="none" strike="noStrike">
                          <a:solidFill>
                            <a:srgbClr val="000000"/>
                          </a:solidFill>
                          <a:latin typeface="Arial" pitchFamily="34" charset="0"/>
                          <a:cs typeface="Arial" pitchFamily="34" charset="0"/>
                        </a:rPr>
                        <a:t>50.7%</a:t>
                      </a:r>
                    </a:p>
                  </a:txBody>
                  <a:tcPr marL="9525" marR="9525" marT="9525" marB="0" anchor="ctr">
                    <a:lnL>
                      <a:noFill/>
                    </a:lnL>
                    <a:lnR>
                      <a:noFill/>
                    </a:lnR>
                    <a:lnT>
                      <a:noFill/>
                    </a:lnT>
                    <a:lnB>
                      <a:noFill/>
                    </a:lnB>
                  </a:tcPr>
                </a:tc>
                <a:tc>
                  <a:txBody>
                    <a:bodyPr/>
                    <a:lstStyle/>
                    <a:p>
                      <a:pPr algn="ctr" fontAlgn="b"/>
                      <a:r>
                        <a:rPr lang="en-US" sz="1000" b="1" i="0" u="none" strike="noStrike">
                          <a:solidFill>
                            <a:srgbClr val="000000"/>
                          </a:solidFill>
                          <a:latin typeface="Arial" pitchFamily="34" charset="0"/>
                          <a:cs typeface="Arial" pitchFamily="34" charset="0"/>
                        </a:rPr>
                        <a:t>4,419,490,041 </a:t>
                      </a:r>
                    </a:p>
                  </a:txBody>
                  <a:tcPr marL="9525" marR="9525" marT="9525" marB="0" anchor="ctr">
                    <a:lnL>
                      <a:noFill/>
                    </a:lnL>
                    <a:lnR>
                      <a:noFill/>
                    </a:lnR>
                    <a:lnT>
                      <a:noFill/>
                    </a:lnT>
                    <a:lnB>
                      <a:noFill/>
                    </a:lnB>
                  </a:tcPr>
                </a:tc>
                <a:tc>
                  <a:txBody>
                    <a:bodyPr/>
                    <a:lstStyle/>
                    <a:p>
                      <a:pPr algn="ctr" fontAlgn="b"/>
                      <a:r>
                        <a:rPr lang="en-US" sz="1000" b="1" i="0" u="none" strike="noStrike">
                          <a:solidFill>
                            <a:srgbClr val="000000"/>
                          </a:solidFill>
                          <a:latin typeface="Arial" pitchFamily="34" charset="0"/>
                          <a:cs typeface="Arial" pitchFamily="34" charset="0"/>
                        </a:rPr>
                        <a:t>1,026,494,220 </a:t>
                      </a:r>
                    </a:p>
                  </a:txBody>
                  <a:tcPr marL="9525" marR="9525" marT="9525" marB="0" anchor="ctr">
                    <a:lnL>
                      <a:noFill/>
                    </a:lnL>
                    <a:lnR>
                      <a:noFill/>
                    </a:lnR>
                    <a:lnT>
                      <a:noFill/>
                    </a:lnT>
                    <a:lnB>
                      <a:noFill/>
                    </a:lnB>
                  </a:tcPr>
                </a:tc>
                <a:tc>
                  <a:txBody>
                    <a:bodyPr/>
                    <a:lstStyle/>
                    <a:p>
                      <a:pPr algn="ctr" fontAlgn="b"/>
                      <a:r>
                        <a:rPr lang="en-US" sz="1000" b="1" i="0" u="none" strike="noStrike" dirty="0">
                          <a:solidFill>
                            <a:srgbClr val="000000"/>
                          </a:solidFill>
                          <a:latin typeface="Arial" pitchFamily="34" charset="0"/>
                          <a:cs typeface="Arial" pitchFamily="34" charset="0"/>
                        </a:rPr>
                        <a:t>182,546,211 </a:t>
                      </a:r>
                    </a:p>
                  </a:txBody>
                  <a:tcPr marL="9525" marR="9525" marT="9525" marB="0" anchor="ctr">
                    <a:lnL>
                      <a:noFill/>
                    </a:lnL>
                    <a:lnR>
                      <a:noFill/>
                    </a:lnR>
                    <a:lnT>
                      <a:noFill/>
                    </a:lnT>
                    <a:lnB>
                      <a:noFill/>
                    </a:lnB>
                  </a:tcPr>
                </a:tc>
              </a:tr>
            </a:tbl>
          </a:graphicData>
        </a:graphic>
      </p:graphicFrame>
      <p:sp>
        <p:nvSpPr>
          <p:cNvPr id="3" name="Title 2"/>
          <p:cNvSpPr>
            <a:spLocks noGrp="1"/>
          </p:cNvSpPr>
          <p:nvPr>
            <p:ph type="title"/>
          </p:nvPr>
        </p:nvSpPr>
        <p:spPr/>
        <p:txBody>
          <a:bodyPr/>
          <a:lstStyle/>
          <a:p>
            <a:r>
              <a:rPr lang="en-US" dirty="0" smtClean="0"/>
              <a:t>Florida Homeowners Marketshare 2013 Top 10</a:t>
            </a:r>
            <a:endParaRPr lang="en-US"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14</a:t>
            </a:fld>
            <a:endParaRPr lang="en-US" dirty="0"/>
          </a:p>
        </p:txBody>
      </p:sp>
      <p:sp>
        <p:nvSpPr>
          <p:cNvPr id="6" name="Oval 5"/>
          <p:cNvSpPr/>
          <p:nvPr/>
        </p:nvSpPr>
        <p:spPr>
          <a:xfrm>
            <a:off x="4114800" y="5334000"/>
            <a:ext cx="685800" cy="381000"/>
          </a:xfrm>
          <a:prstGeom prst="ellipse">
            <a:avLst/>
          </a:prstGeom>
          <a:noFill/>
          <a:ln w="381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81002" y="1447801"/>
          <a:ext cx="8305800" cy="4322616"/>
        </p:xfrm>
        <a:graphic>
          <a:graphicData uri="http://schemas.openxmlformats.org/drawingml/2006/table">
            <a:tbl>
              <a:tblPr/>
              <a:tblGrid>
                <a:gridCol w="2579580"/>
                <a:gridCol w="1145244"/>
                <a:gridCol w="1145244"/>
                <a:gridCol w="1145244"/>
                <a:gridCol w="1145244"/>
                <a:gridCol w="1145244"/>
              </a:tblGrid>
              <a:tr h="360218">
                <a:tc>
                  <a:txBody>
                    <a:bodyPr/>
                    <a:lstStyle/>
                    <a:p>
                      <a:pPr algn="ctr" fontAlgn="b"/>
                      <a:r>
                        <a:rPr lang="en-US" sz="1000" b="1" i="0" u="none" strike="noStrike" dirty="0">
                          <a:solidFill>
                            <a:srgbClr val="000000"/>
                          </a:solidFill>
                          <a:latin typeface="Arial" pitchFamily="34" charset="0"/>
                          <a:cs typeface="Arial" pitchFamily="34" charset="0"/>
                        </a:rPr>
                        <a:t>Company</a:t>
                      </a:r>
                    </a:p>
                  </a:txBody>
                  <a:tcPr marL="9525" marR="9525" marT="9525" marB="0" anchor="ctr">
                    <a:lnL>
                      <a:noFill/>
                    </a:lnL>
                    <a:lnR>
                      <a:noFill/>
                    </a:lnR>
                    <a:lnT>
                      <a:noFill/>
                    </a:lnT>
                    <a:lnB>
                      <a:noFill/>
                    </a:lnB>
                  </a:tcPr>
                </a:tc>
                <a:tc>
                  <a:txBody>
                    <a:bodyPr/>
                    <a:lstStyle/>
                    <a:p>
                      <a:pPr algn="ctr" fontAlgn="b"/>
                      <a:r>
                        <a:rPr lang="en-US" sz="1000" b="1" i="0" u="none" strike="noStrike" dirty="0">
                          <a:solidFill>
                            <a:srgbClr val="000000"/>
                          </a:solidFill>
                          <a:latin typeface="Arial" pitchFamily="34" charset="0"/>
                          <a:cs typeface="Arial" pitchFamily="34" charset="0"/>
                        </a:rPr>
                        <a:t>Premium Written 2013</a:t>
                      </a:r>
                    </a:p>
                  </a:txBody>
                  <a:tcPr marL="9525" marR="9525" marT="9525" marB="0" anchor="ctr">
                    <a:lnL>
                      <a:noFill/>
                    </a:lnL>
                    <a:lnR>
                      <a:noFill/>
                    </a:lnR>
                    <a:lnT>
                      <a:noFill/>
                    </a:lnT>
                    <a:lnB>
                      <a:noFill/>
                    </a:lnB>
                  </a:tcPr>
                </a:tc>
                <a:tc>
                  <a:txBody>
                    <a:bodyPr/>
                    <a:lstStyle/>
                    <a:p>
                      <a:pPr algn="ctr" fontAlgn="b"/>
                      <a:r>
                        <a:rPr lang="en-US" sz="1000" b="1" i="0" u="none" strike="noStrike" dirty="0">
                          <a:solidFill>
                            <a:srgbClr val="000000"/>
                          </a:solidFill>
                          <a:latin typeface="Arial" pitchFamily="34" charset="0"/>
                          <a:cs typeface="Arial" pitchFamily="34" charset="0"/>
                        </a:rPr>
                        <a:t>% of Total</a:t>
                      </a:r>
                    </a:p>
                  </a:txBody>
                  <a:tcPr marL="9525" marR="9525" marT="9525" marB="0" anchor="ctr">
                    <a:lnL>
                      <a:noFill/>
                    </a:lnL>
                    <a:lnR>
                      <a:noFill/>
                    </a:lnR>
                    <a:lnT>
                      <a:noFill/>
                    </a:lnT>
                    <a:lnB>
                      <a:noFill/>
                    </a:lnB>
                  </a:tcPr>
                </a:tc>
                <a:tc>
                  <a:txBody>
                    <a:bodyPr/>
                    <a:lstStyle/>
                    <a:p>
                      <a:pPr algn="ctr" fontAlgn="b"/>
                      <a:r>
                        <a:rPr lang="en-US" sz="1000" b="1" i="0" u="none" strike="noStrike" dirty="0">
                          <a:solidFill>
                            <a:srgbClr val="000000"/>
                          </a:solidFill>
                          <a:latin typeface="Arial" pitchFamily="34" charset="0"/>
                          <a:cs typeface="Arial" pitchFamily="34" charset="0"/>
                        </a:rPr>
                        <a:t>Premium Earned 2013</a:t>
                      </a:r>
                    </a:p>
                  </a:txBody>
                  <a:tcPr marL="9525" marR="9525" marT="9525" marB="0" anchor="ctr">
                    <a:lnL>
                      <a:noFill/>
                    </a:lnL>
                    <a:lnR>
                      <a:noFill/>
                    </a:lnR>
                    <a:lnT>
                      <a:noFill/>
                    </a:lnT>
                    <a:lnB>
                      <a:noFill/>
                    </a:lnB>
                  </a:tcPr>
                </a:tc>
                <a:tc>
                  <a:txBody>
                    <a:bodyPr/>
                    <a:lstStyle/>
                    <a:p>
                      <a:pPr algn="ctr" fontAlgn="b"/>
                      <a:r>
                        <a:rPr lang="en-US" sz="1000" b="1" i="0" u="none" strike="noStrike" dirty="0">
                          <a:solidFill>
                            <a:srgbClr val="000000"/>
                          </a:solidFill>
                          <a:latin typeface="Arial" pitchFamily="34" charset="0"/>
                          <a:cs typeface="Arial" pitchFamily="34" charset="0"/>
                        </a:rPr>
                        <a:t>Loss </a:t>
                      </a:r>
                      <a:r>
                        <a:rPr lang="en-US" sz="1000" b="1" i="0" u="none" strike="noStrike" dirty="0" smtClean="0">
                          <a:solidFill>
                            <a:srgbClr val="000000"/>
                          </a:solidFill>
                          <a:latin typeface="Arial" pitchFamily="34" charset="0"/>
                          <a:cs typeface="Arial" pitchFamily="34" charset="0"/>
                        </a:rPr>
                        <a:t>Incurred </a:t>
                      </a:r>
                      <a:r>
                        <a:rPr lang="en-US" sz="1000" b="1" i="0" u="none" strike="noStrike" dirty="0">
                          <a:solidFill>
                            <a:srgbClr val="000000"/>
                          </a:solidFill>
                          <a:latin typeface="Arial" pitchFamily="34" charset="0"/>
                          <a:cs typeface="Arial" pitchFamily="34" charset="0"/>
                        </a:rPr>
                        <a:t>2013</a:t>
                      </a:r>
                    </a:p>
                  </a:txBody>
                  <a:tcPr marL="9525" marR="9525" marT="9525" marB="0" anchor="ctr">
                    <a:lnL>
                      <a:noFill/>
                    </a:lnL>
                    <a:lnR>
                      <a:noFill/>
                    </a:lnR>
                    <a:lnT>
                      <a:noFill/>
                    </a:lnT>
                    <a:lnB>
                      <a:noFill/>
                    </a:lnB>
                  </a:tcPr>
                </a:tc>
                <a:tc>
                  <a:txBody>
                    <a:bodyPr/>
                    <a:lstStyle/>
                    <a:p>
                      <a:pPr algn="ctr" fontAlgn="b"/>
                      <a:r>
                        <a:rPr lang="en-US" sz="1000" b="1" i="0" u="none" strike="noStrike" dirty="0">
                          <a:solidFill>
                            <a:srgbClr val="000000"/>
                          </a:solidFill>
                          <a:latin typeface="Arial" pitchFamily="34" charset="0"/>
                          <a:cs typeface="Arial" pitchFamily="34" charset="0"/>
                        </a:rPr>
                        <a:t>DCC Incurred 2013</a:t>
                      </a:r>
                    </a:p>
                  </a:txBody>
                  <a:tcPr marL="9525" marR="9525" marT="9525" marB="0" anchor="ctr">
                    <a:lnL>
                      <a:noFill/>
                    </a:lnL>
                    <a:lnR>
                      <a:noFill/>
                    </a:lnR>
                    <a:lnT>
                      <a:noFill/>
                    </a:lnT>
                    <a:lnB>
                      <a:noFill/>
                    </a:lnB>
                  </a:tcPr>
                </a:tc>
              </a:tr>
              <a:tr h="360218">
                <a:tc>
                  <a:txBody>
                    <a:bodyPr/>
                    <a:lstStyle/>
                    <a:p>
                      <a:pPr algn="l" fontAlgn="b"/>
                      <a:r>
                        <a:rPr lang="en-US" sz="1000" b="0" i="0" u="none" strike="noStrike" dirty="0">
                          <a:solidFill>
                            <a:srgbClr val="000000"/>
                          </a:solidFill>
                          <a:latin typeface="Arial" pitchFamily="34" charset="0"/>
                          <a:cs typeface="Arial" pitchFamily="34" charset="0"/>
                        </a:rPr>
                        <a:t>Security First Insurance Co.</a:t>
                      </a:r>
                    </a:p>
                  </a:txBody>
                  <a:tcPr marL="9525" marR="9525" marT="9525" marB="0" anchor="ctr">
                    <a:lnL>
                      <a:noFill/>
                    </a:lnL>
                    <a:lnR>
                      <a:noFill/>
                    </a:lnR>
                    <a:lnT>
                      <a:noFill/>
                    </a:lnT>
                    <a:lnB>
                      <a:noFill/>
                    </a:lnB>
                  </a:tcPr>
                </a:tc>
                <a:tc>
                  <a:txBody>
                    <a:bodyPr/>
                    <a:lstStyle/>
                    <a:p>
                      <a:pPr algn="ctr" fontAlgn="b"/>
                      <a:r>
                        <a:rPr lang="en-US" sz="1000" b="0" i="0" u="none" strike="noStrike" dirty="0">
                          <a:solidFill>
                            <a:srgbClr val="000000"/>
                          </a:solidFill>
                          <a:latin typeface="Arial" pitchFamily="34" charset="0"/>
                          <a:cs typeface="Arial" pitchFamily="34" charset="0"/>
                        </a:rPr>
                        <a:t>184,487,897 </a:t>
                      </a:r>
                    </a:p>
                  </a:txBody>
                  <a:tcPr marL="9525" marR="9525" marT="9525" marB="0" anchor="ctr">
                    <a:lnL>
                      <a:noFill/>
                    </a:lnL>
                    <a:lnR>
                      <a:noFill/>
                    </a:lnR>
                    <a:lnT>
                      <a:noFill/>
                    </a:lnT>
                    <a:lnB>
                      <a:noFill/>
                    </a:lnB>
                  </a:tcPr>
                </a:tc>
                <a:tc>
                  <a:txBody>
                    <a:bodyPr/>
                    <a:lstStyle/>
                    <a:p>
                      <a:pPr algn="ctr" fontAlgn="b"/>
                      <a:r>
                        <a:rPr lang="en-US" sz="1000" b="0" i="0" u="none" strike="noStrike" dirty="0">
                          <a:solidFill>
                            <a:srgbClr val="000000"/>
                          </a:solidFill>
                          <a:latin typeface="Arial" pitchFamily="34" charset="0"/>
                          <a:cs typeface="Arial" pitchFamily="34" charset="0"/>
                        </a:rPr>
                        <a:t>2.1%</a:t>
                      </a:r>
                    </a:p>
                  </a:txBody>
                  <a:tcPr marL="9525" marR="9525" marT="9525" marB="0" anchor="ctr">
                    <a:lnL>
                      <a:noFill/>
                    </a:lnL>
                    <a:lnR>
                      <a:noFill/>
                    </a:lnR>
                    <a:lnT>
                      <a:noFill/>
                    </a:lnT>
                    <a:lnB>
                      <a:noFill/>
                    </a:lnB>
                  </a:tcPr>
                </a:tc>
                <a:tc>
                  <a:txBody>
                    <a:bodyPr/>
                    <a:lstStyle/>
                    <a:p>
                      <a:pPr algn="ctr" fontAlgn="b"/>
                      <a:r>
                        <a:rPr lang="en-US" sz="1000" b="0" i="0" u="none" strike="noStrike" dirty="0">
                          <a:solidFill>
                            <a:srgbClr val="000000"/>
                          </a:solidFill>
                          <a:latin typeface="Arial" pitchFamily="34" charset="0"/>
                          <a:cs typeface="Arial" pitchFamily="34" charset="0"/>
                        </a:rPr>
                        <a:t>187,343,098 </a:t>
                      </a:r>
                    </a:p>
                  </a:txBody>
                  <a:tcPr marL="9525" marR="9525" marT="9525" marB="0" anchor="ctr">
                    <a:lnL>
                      <a:noFill/>
                    </a:lnL>
                    <a:lnR>
                      <a:noFill/>
                    </a:lnR>
                    <a:lnT>
                      <a:noFill/>
                    </a:lnT>
                    <a:lnB>
                      <a:noFill/>
                    </a:lnB>
                  </a:tcPr>
                </a:tc>
                <a:tc>
                  <a:txBody>
                    <a:bodyPr/>
                    <a:lstStyle/>
                    <a:p>
                      <a:pPr algn="ctr" fontAlgn="b"/>
                      <a:r>
                        <a:rPr lang="en-US" sz="1000" b="0" i="0" u="none" strike="noStrike" dirty="0">
                          <a:solidFill>
                            <a:srgbClr val="000000"/>
                          </a:solidFill>
                          <a:latin typeface="Arial" pitchFamily="34" charset="0"/>
                          <a:cs typeface="Arial" pitchFamily="34" charset="0"/>
                        </a:rPr>
                        <a:t>39,968,046 </a:t>
                      </a:r>
                    </a:p>
                  </a:txBody>
                  <a:tcPr marL="9525" marR="9525" marT="9525" marB="0" anchor="ctr">
                    <a:lnL>
                      <a:noFill/>
                    </a:lnL>
                    <a:lnR>
                      <a:noFill/>
                    </a:lnR>
                    <a:lnT>
                      <a:noFill/>
                    </a:lnT>
                    <a:lnB>
                      <a:noFill/>
                    </a:lnB>
                  </a:tcPr>
                </a:tc>
                <a:tc>
                  <a:txBody>
                    <a:bodyPr/>
                    <a:lstStyle/>
                    <a:p>
                      <a:pPr algn="ctr" fontAlgn="b"/>
                      <a:r>
                        <a:rPr lang="en-US" sz="1000" b="0" i="0" u="none" strike="noStrike" dirty="0">
                          <a:solidFill>
                            <a:srgbClr val="000000"/>
                          </a:solidFill>
                          <a:latin typeface="Arial" pitchFamily="34" charset="0"/>
                          <a:cs typeface="Arial" pitchFamily="34" charset="0"/>
                        </a:rPr>
                        <a:t>10,791,776 </a:t>
                      </a:r>
                    </a:p>
                  </a:txBody>
                  <a:tcPr marL="9525" marR="9525" marT="9525" marB="0" anchor="ctr">
                    <a:lnL>
                      <a:noFill/>
                    </a:lnL>
                    <a:lnR>
                      <a:noFill/>
                    </a:lnR>
                    <a:lnT>
                      <a:noFill/>
                    </a:lnT>
                    <a:lnB>
                      <a:noFill/>
                    </a:lnB>
                  </a:tcPr>
                </a:tc>
              </a:tr>
              <a:tr h="360218">
                <a:tc>
                  <a:txBody>
                    <a:bodyPr/>
                    <a:lstStyle/>
                    <a:p>
                      <a:pPr algn="l" fontAlgn="b"/>
                      <a:r>
                        <a:rPr lang="en-US" sz="1000" b="0" i="0" u="none" strike="noStrike">
                          <a:solidFill>
                            <a:srgbClr val="000000"/>
                          </a:solidFill>
                          <a:latin typeface="Arial" pitchFamily="34" charset="0"/>
                          <a:cs typeface="Arial" pitchFamily="34" charset="0"/>
                        </a:rPr>
                        <a:t>Tower Hill Prime Insurance Co.</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179,732,931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2.1%</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171,250,254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52,238,308 </a:t>
                      </a:r>
                    </a:p>
                  </a:txBody>
                  <a:tcPr marL="9525" marR="9525" marT="9525" marB="0" anchor="ctr">
                    <a:lnL>
                      <a:noFill/>
                    </a:lnL>
                    <a:lnR>
                      <a:noFill/>
                    </a:lnR>
                    <a:lnT>
                      <a:noFill/>
                    </a:lnT>
                    <a:lnB>
                      <a:noFill/>
                    </a:lnB>
                  </a:tcPr>
                </a:tc>
                <a:tc>
                  <a:txBody>
                    <a:bodyPr/>
                    <a:lstStyle/>
                    <a:p>
                      <a:pPr algn="ctr" fontAlgn="b"/>
                      <a:r>
                        <a:rPr lang="en-US" sz="1000" b="0" i="0" u="none" strike="noStrike" dirty="0">
                          <a:solidFill>
                            <a:srgbClr val="000000"/>
                          </a:solidFill>
                          <a:latin typeface="Arial" pitchFamily="34" charset="0"/>
                          <a:cs typeface="Arial" pitchFamily="34" charset="0"/>
                        </a:rPr>
                        <a:t>4,032,669 </a:t>
                      </a:r>
                    </a:p>
                  </a:txBody>
                  <a:tcPr marL="9525" marR="9525" marT="9525" marB="0" anchor="ctr">
                    <a:lnL>
                      <a:noFill/>
                    </a:lnL>
                    <a:lnR>
                      <a:noFill/>
                    </a:lnR>
                    <a:lnT>
                      <a:noFill/>
                    </a:lnT>
                    <a:lnB>
                      <a:noFill/>
                    </a:lnB>
                  </a:tcPr>
                </a:tc>
              </a:tr>
              <a:tr h="360218">
                <a:tc>
                  <a:txBody>
                    <a:bodyPr/>
                    <a:lstStyle/>
                    <a:p>
                      <a:pPr algn="l" fontAlgn="b"/>
                      <a:r>
                        <a:rPr lang="en-US" sz="1000" b="0" i="0" u="none" strike="noStrike">
                          <a:solidFill>
                            <a:srgbClr val="000000"/>
                          </a:solidFill>
                          <a:latin typeface="Arial" pitchFamily="34" charset="0"/>
                          <a:cs typeface="Arial" pitchFamily="34" charset="0"/>
                        </a:rPr>
                        <a:t>Federal Insurance Co.</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162,155,667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1.8%</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155,495,792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37,098,378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1,051,901 </a:t>
                      </a:r>
                    </a:p>
                  </a:txBody>
                  <a:tcPr marL="9525" marR="9525" marT="9525" marB="0" anchor="ctr">
                    <a:lnL>
                      <a:noFill/>
                    </a:lnL>
                    <a:lnR>
                      <a:noFill/>
                    </a:lnR>
                    <a:lnT>
                      <a:noFill/>
                    </a:lnT>
                    <a:lnB>
                      <a:noFill/>
                    </a:lnB>
                  </a:tcPr>
                </a:tc>
              </a:tr>
              <a:tr h="360218">
                <a:tc>
                  <a:txBody>
                    <a:bodyPr/>
                    <a:lstStyle/>
                    <a:p>
                      <a:pPr algn="l" fontAlgn="b"/>
                      <a:r>
                        <a:rPr lang="en-US" sz="1000" b="0" i="0" u="none" strike="noStrike">
                          <a:solidFill>
                            <a:srgbClr val="000000"/>
                          </a:solidFill>
                          <a:latin typeface="Arial" pitchFamily="34" charset="0"/>
                          <a:cs typeface="Arial" pitchFamily="34" charset="0"/>
                        </a:rPr>
                        <a:t>USAA Casualty Insurance Co.</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147,191,648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1.7%</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143,249,637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30,450,826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967,332 </a:t>
                      </a:r>
                    </a:p>
                  </a:txBody>
                  <a:tcPr marL="9525" marR="9525" marT="9525" marB="0" anchor="ctr">
                    <a:lnL>
                      <a:noFill/>
                    </a:lnL>
                    <a:lnR>
                      <a:noFill/>
                    </a:lnR>
                    <a:lnT>
                      <a:noFill/>
                    </a:lnT>
                    <a:lnB>
                      <a:noFill/>
                    </a:lnB>
                  </a:tcPr>
                </a:tc>
              </a:tr>
              <a:tr h="360218">
                <a:tc>
                  <a:txBody>
                    <a:bodyPr/>
                    <a:lstStyle/>
                    <a:p>
                      <a:pPr algn="l" fontAlgn="b"/>
                      <a:r>
                        <a:rPr lang="en-US" sz="1000" b="0" i="0" u="none" strike="noStrike">
                          <a:solidFill>
                            <a:srgbClr val="000000"/>
                          </a:solidFill>
                          <a:latin typeface="Arial" pitchFamily="34" charset="0"/>
                          <a:cs typeface="Arial" pitchFamily="34" charset="0"/>
                        </a:rPr>
                        <a:t>Amer Integrity Ins Co. of FL</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141,915,923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1.6%</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120,613,757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24,523,951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2,627,889 </a:t>
                      </a:r>
                    </a:p>
                  </a:txBody>
                  <a:tcPr marL="9525" marR="9525" marT="9525" marB="0" anchor="ctr">
                    <a:lnL>
                      <a:noFill/>
                    </a:lnL>
                    <a:lnR>
                      <a:noFill/>
                    </a:lnR>
                    <a:lnT>
                      <a:noFill/>
                    </a:lnT>
                    <a:lnB>
                      <a:noFill/>
                    </a:lnB>
                  </a:tcPr>
                </a:tc>
              </a:tr>
              <a:tr h="360218">
                <a:tc>
                  <a:txBody>
                    <a:bodyPr/>
                    <a:lstStyle/>
                    <a:p>
                      <a:pPr algn="l" fontAlgn="b"/>
                      <a:r>
                        <a:rPr lang="en-US" sz="1000" b="0" i="0" u="none" strike="noStrike">
                          <a:solidFill>
                            <a:srgbClr val="000000"/>
                          </a:solidFill>
                          <a:latin typeface="Arial" pitchFamily="34" charset="0"/>
                          <a:cs typeface="Arial" pitchFamily="34" charset="0"/>
                        </a:rPr>
                        <a:t>Castle Key Insurance Co.</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134,209,691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1.5%</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134,392,271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32,680,296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2,686,548 </a:t>
                      </a:r>
                    </a:p>
                  </a:txBody>
                  <a:tcPr marL="9525" marR="9525" marT="9525" marB="0" anchor="ctr">
                    <a:lnL>
                      <a:noFill/>
                    </a:lnL>
                    <a:lnR>
                      <a:noFill/>
                    </a:lnR>
                    <a:lnT>
                      <a:noFill/>
                    </a:lnT>
                    <a:lnB>
                      <a:noFill/>
                    </a:lnB>
                  </a:tcPr>
                </a:tc>
              </a:tr>
              <a:tr h="360218">
                <a:tc>
                  <a:txBody>
                    <a:bodyPr/>
                    <a:lstStyle/>
                    <a:p>
                      <a:pPr algn="l" fontAlgn="b"/>
                      <a:r>
                        <a:rPr lang="en-US" sz="1000" b="0" i="0" u="none" strike="noStrike">
                          <a:solidFill>
                            <a:srgbClr val="000000"/>
                          </a:solidFill>
                          <a:latin typeface="Arial" pitchFamily="34" charset="0"/>
                          <a:cs typeface="Arial" pitchFamily="34" charset="0"/>
                        </a:rPr>
                        <a:t>Tower Hill Preferred Ins Co.</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132,209,409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1.5%</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130,084,833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34,895,330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2,955,385 </a:t>
                      </a:r>
                    </a:p>
                  </a:txBody>
                  <a:tcPr marL="9525" marR="9525" marT="9525" marB="0" anchor="ctr">
                    <a:lnL>
                      <a:noFill/>
                    </a:lnL>
                    <a:lnR>
                      <a:noFill/>
                    </a:lnR>
                    <a:lnT>
                      <a:noFill/>
                    </a:lnT>
                    <a:lnB>
                      <a:noFill/>
                    </a:lnB>
                  </a:tcPr>
                </a:tc>
              </a:tr>
              <a:tr h="360218">
                <a:tc>
                  <a:txBody>
                    <a:bodyPr/>
                    <a:lstStyle/>
                    <a:p>
                      <a:pPr algn="l" fontAlgn="b"/>
                      <a:r>
                        <a:rPr lang="en-US" sz="1000" b="0" i="0" u="none" strike="noStrike">
                          <a:solidFill>
                            <a:srgbClr val="000000"/>
                          </a:solidFill>
                          <a:latin typeface="Arial" pitchFamily="34" charset="0"/>
                          <a:cs typeface="Arial" pitchFamily="34" charset="0"/>
                        </a:rPr>
                        <a:t>Tower Hill Select Insurance Co</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121,368,000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1.4%</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107,518,089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32,892,421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3,360,517 </a:t>
                      </a:r>
                    </a:p>
                  </a:txBody>
                  <a:tcPr marL="9525" marR="9525" marT="9525" marB="0" anchor="ctr">
                    <a:lnL>
                      <a:noFill/>
                    </a:lnL>
                    <a:lnR>
                      <a:noFill/>
                    </a:lnR>
                    <a:lnT>
                      <a:noFill/>
                    </a:lnT>
                    <a:lnB>
                      <a:noFill/>
                    </a:lnB>
                  </a:tcPr>
                </a:tc>
              </a:tr>
              <a:tr h="360218">
                <a:tc>
                  <a:txBody>
                    <a:bodyPr/>
                    <a:lstStyle/>
                    <a:p>
                      <a:pPr algn="l" fontAlgn="b"/>
                      <a:r>
                        <a:rPr lang="en-US" sz="1000" b="0" i="0" u="none" strike="noStrike">
                          <a:solidFill>
                            <a:srgbClr val="000000"/>
                          </a:solidFill>
                          <a:latin typeface="Arial" pitchFamily="34" charset="0"/>
                          <a:cs typeface="Arial" pitchFamily="34" charset="0"/>
                        </a:rPr>
                        <a:t>AIG Property Casualty Co.</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121,279,021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1.4%</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116,121,960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31,847,927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1,797,177 </a:t>
                      </a:r>
                    </a:p>
                  </a:txBody>
                  <a:tcPr marL="9525" marR="9525" marT="9525" marB="0" anchor="ctr">
                    <a:lnL>
                      <a:noFill/>
                    </a:lnL>
                    <a:lnR>
                      <a:noFill/>
                    </a:lnR>
                    <a:lnT>
                      <a:noFill/>
                    </a:lnT>
                    <a:lnB>
                      <a:noFill/>
                    </a:lnB>
                  </a:tcPr>
                </a:tc>
              </a:tr>
              <a:tr h="360218">
                <a:tc>
                  <a:txBody>
                    <a:bodyPr/>
                    <a:lstStyle/>
                    <a:p>
                      <a:pPr algn="l" fontAlgn="b"/>
                      <a:r>
                        <a:rPr lang="en-US" sz="1000" b="0" i="0" u="none" strike="noStrike">
                          <a:solidFill>
                            <a:srgbClr val="000000"/>
                          </a:solidFill>
                          <a:latin typeface="Arial" pitchFamily="34" charset="0"/>
                          <a:cs typeface="Arial" pitchFamily="34" charset="0"/>
                        </a:rPr>
                        <a:t>Heritage P&amp;C Insurance Co.</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120,622,904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1.4%</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47,243,382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12,339,086 </a:t>
                      </a:r>
                    </a:p>
                  </a:txBody>
                  <a:tcPr marL="9525" marR="9525" marT="9525" marB="0" anchor="ctr">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1,663,929 </a:t>
                      </a:r>
                    </a:p>
                  </a:txBody>
                  <a:tcPr marL="9525" marR="9525" marT="9525" marB="0" anchor="ctr">
                    <a:lnL>
                      <a:noFill/>
                    </a:lnL>
                    <a:lnR>
                      <a:noFill/>
                    </a:lnR>
                    <a:lnT>
                      <a:noFill/>
                    </a:lnT>
                    <a:lnB>
                      <a:noFill/>
                    </a:lnB>
                  </a:tcPr>
                </a:tc>
              </a:tr>
              <a:tr h="360218">
                <a:tc>
                  <a:txBody>
                    <a:bodyPr/>
                    <a:lstStyle/>
                    <a:p>
                      <a:pPr algn="l" fontAlgn="b"/>
                      <a:r>
                        <a:rPr lang="en-US" sz="1000" b="1" i="0" u="none" strike="noStrike">
                          <a:solidFill>
                            <a:srgbClr val="000000"/>
                          </a:solidFill>
                          <a:latin typeface="Arial" pitchFamily="34" charset="0"/>
                          <a:cs typeface="Arial" pitchFamily="34" charset="0"/>
                        </a:rPr>
                        <a:t>11-20 Total</a:t>
                      </a:r>
                    </a:p>
                  </a:txBody>
                  <a:tcPr marL="9525" marR="9525" marT="9525" marB="0" anchor="ctr">
                    <a:lnL>
                      <a:noFill/>
                    </a:lnL>
                    <a:lnR>
                      <a:noFill/>
                    </a:lnR>
                    <a:lnT>
                      <a:noFill/>
                    </a:lnT>
                    <a:lnB>
                      <a:noFill/>
                    </a:lnB>
                  </a:tcPr>
                </a:tc>
                <a:tc>
                  <a:txBody>
                    <a:bodyPr/>
                    <a:lstStyle/>
                    <a:p>
                      <a:pPr algn="ctr" fontAlgn="b"/>
                      <a:r>
                        <a:rPr lang="en-US" sz="1000" b="1" i="0" u="none" strike="noStrike">
                          <a:solidFill>
                            <a:srgbClr val="000000"/>
                          </a:solidFill>
                          <a:latin typeface="Arial" pitchFamily="34" charset="0"/>
                          <a:cs typeface="Arial" pitchFamily="34" charset="0"/>
                        </a:rPr>
                        <a:t>1,445,173,091 </a:t>
                      </a:r>
                    </a:p>
                  </a:txBody>
                  <a:tcPr marL="9525" marR="9525" marT="9525" marB="0" anchor="ctr">
                    <a:lnL>
                      <a:noFill/>
                    </a:lnL>
                    <a:lnR>
                      <a:noFill/>
                    </a:lnR>
                    <a:lnT>
                      <a:noFill/>
                    </a:lnT>
                    <a:lnB>
                      <a:noFill/>
                    </a:lnB>
                  </a:tcPr>
                </a:tc>
                <a:tc>
                  <a:txBody>
                    <a:bodyPr/>
                    <a:lstStyle/>
                    <a:p>
                      <a:pPr algn="ctr" fontAlgn="b"/>
                      <a:r>
                        <a:rPr lang="en-US" sz="1000" b="1" i="0" u="none" strike="noStrike">
                          <a:solidFill>
                            <a:srgbClr val="000000"/>
                          </a:solidFill>
                          <a:latin typeface="Arial" pitchFamily="34" charset="0"/>
                          <a:cs typeface="Arial" pitchFamily="34" charset="0"/>
                        </a:rPr>
                        <a:t>16.5%</a:t>
                      </a:r>
                    </a:p>
                  </a:txBody>
                  <a:tcPr marL="9525" marR="9525" marT="9525" marB="0" anchor="ctr">
                    <a:lnL>
                      <a:noFill/>
                    </a:lnL>
                    <a:lnR>
                      <a:noFill/>
                    </a:lnR>
                    <a:lnT>
                      <a:noFill/>
                    </a:lnT>
                    <a:lnB>
                      <a:noFill/>
                    </a:lnB>
                  </a:tcPr>
                </a:tc>
                <a:tc>
                  <a:txBody>
                    <a:bodyPr/>
                    <a:lstStyle/>
                    <a:p>
                      <a:pPr algn="ctr" fontAlgn="b"/>
                      <a:r>
                        <a:rPr lang="en-US" sz="1000" b="1" i="0" u="none" strike="noStrike">
                          <a:solidFill>
                            <a:srgbClr val="000000"/>
                          </a:solidFill>
                          <a:latin typeface="Arial" pitchFamily="34" charset="0"/>
                          <a:cs typeface="Arial" pitchFamily="34" charset="0"/>
                        </a:rPr>
                        <a:t>1,313,313,073 </a:t>
                      </a:r>
                    </a:p>
                  </a:txBody>
                  <a:tcPr marL="9525" marR="9525" marT="9525" marB="0" anchor="ctr">
                    <a:lnL>
                      <a:noFill/>
                    </a:lnL>
                    <a:lnR>
                      <a:noFill/>
                    </a:lnR>
                    <a:lnT>
                      <a:noFill/>
                    </a:lnT>
                    <a:lnB>
                      <a:noFill/>
                    </a:lnB>
                  </a:tcPr>
                </a:tc>
                <a:tc>
                  <a:txBody>
                    <a:bodyPr/>
                    <a:lstStyle/>
                    <a:p>
                      <a:pPr algn="ctr" fontAlgn="b"/>
                      <a:r>
                        <a:rPr lang="en-US" sz="1000" b="1" i="0" u="none" strike="noStrike">
                          <a:solidFill>
                            <a:srgbClr val="000000"/>
                          </a:solidFill>
                          <a:latin typeface="Arial" pitchFamily="34" charset="0"/>
                          <a:cs typeface="Arial" pitchFamily="34" charset="0"/>
                        </a:rPr>
                        <a:t>328,934,569 </a:t>
                      </a:r>
                    </a:p>
                  </a:txBody>
                  <a:tcPr marL="9525" marR="9525" marT="9525" marB="0" anchor="ctr">
                    <a:lnL>
                      <a:noFill/>
                    </a:lnL>
                    <a:lnR>
                      <a:noFill/>
                    </a:lnR>
                    <a:lnT>
                      <a:noFill/>
                    </a:lnT>
                    <a:lnB>
                      <a:noFill/>
                    </a:lnB>
                  </a:tcPr>
                </a:tc>
                <a:tc>
                  <a:txBody>
                    <a:bodyPr/>
                    <a:lstStyle/>
                    <a:p>
                      <a:pPr algn="ctr" fontAlgn="b"/>
                      <a:r>
                        <a:rPr lang="en-US" sz="1000" b="1" i="0" u="none" strike="noStrike" dirty="0">
                          <a:solidFill>
                            <a:srgbClr val="000000"/>
                          </a:solidFill>
                          <a:latin typeface="Arial" pitchFamily="34" charset="0"/>
                          <a:cs typeface="Arial" pitchFamily="34" charset="0"/>
                        </a:rPr>
                        <a:t>31,935,123 </a:t>
                      </a:r>
                    </a:p>
                  </a:txBody>
                  <a:tcPr marL="9525" marR="9525" marT="9525" marB="0" anchor="ctr">
                    <a:lnL>
                      <a:noFill/>
                    </a:lnL>
                    <a:lnR>
                      <a:noFill/>
                    </a:lnR>
                    <a:lnT>
                      <a:noFill/>
                    </a:lnT>
                    <a:lnB>
                      <a:noFill/>
                    </a:lnB>
                  </a:tcPr>
                </a:tc>
              </a:tr>
            </a:tbl>
          </a:graphicData>
        </a:graphic>
      </p:graphicFrame>
      <p:sp>
        <p:nvSpPr>
          <p:cNvPr id="3" name="Title 2"/>
          <p:cNvSpPr>
            <a:spLocks noGrp="1"/>
          </p:cNvSpPr>
          <p:nvPr>
            <p:ph type="title"/>
          </p:nvPr>
        </p:nvSpPr>
        <p:spPr/>
        <p:txBody>
          <a:bodyPr/>
          <a:lstStyle/>
          <a:p>
            <a:r>
              <a:rPr lang="en-US" dirty="0" smtClean="0"/>
              <a:t>Florida Homeowners Marketshare 2013 Top 11-20</a:t>
            </a:r>
            <a:endParaRPr lang="en-US"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15</a:t>
            </a:fld>
            <a:endParaRPr lang="en-US" dirty="0"/>
          </a:p>
        </p:txBody>
      </p:sp>
      <p:sp>
        <p:nvSpPr>
          <p:cNvPr id="6" name="Oval 5"/>
          <p:cNvSpPr/>
          <p:nvPr/>
        </p:nvSpPr>
        <p:spPr>
          <a:xfrm>
            <a:off x="4267200" y="5410200"/>
            <a:ext cx="685800" cy="381000"/>
          </a:xfrm>
          <a:prstGeom prst="ellipse">
            <a:avLst/>
          </a:prstGeom>
          <a:noFill/>
          <a:ln w="381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295400" y="1676400"/>
          <a:ext cx="6477003" cy="3276600"/>
        </p:xfrm>
        <a:graphic>
          <a:graphicData uri="http://schemas.openxmlformats.org/drawingml/2006/table">
            <a:tbl>
              <a:tblPr/>
              <a:tblGrid>
                <a:gridCol w="1478673"/>
                <a:gridCol w="999666"/>
                <a:gridCol w="999666"/>
                <a:gridCol w="999666"/>
                <a:gridCol w="999666"/>
                <a:gridCol w="999666"/>
              </a:tblGrid>
              <a:tr h="655320">
                <a:tc>
                  <a:txBody>
                    <a:bodyPr/>
                    <a:lstStyle/>
                    <a:p>
                      <a:pPr algn="l" fontAlgn="b"/>
                      <a:endParaRPr lang="en-US" sz="1600" b="0" i="0" u="none" strike="noStrike" dirty="0">
                        <a:solidFill>
                          <a:srgbClr val="000000"/>
                        </a:solidFill>
                        <a:latin typeface="Arial" pitchFamily="34" charset="0"/>
                        <a:cs typeface="Arial" pitchFamily="34" charset="0"/>
                      </a:endParaRPr>
                    </a:p>
                  </a:txBody>
                  <a:tcPr marL="9525" marR="9525" marT="9525" marB="0" anchor="ctr">
                    <a:lnL>
                      <a:noFill/>
                    </a:lnL>
                    <a:lnR>
                      <a:noFill/>
                    </a:lnR>
                    <a:lnT>
                      <a:noFill/>
                    </a:lnT>
                    <a:lnB>
                      <a:noFill/>
                    </a:lnB>
                  </a:tcPr>
                </a:tc>
                <a:tc>
                  <a:txBody>
                    <a:bodyPr/>
                    <a:lstStyle/>
                    <a:p>
                      <a:pPr algn="r" fontAlgn="b"/>
                      <a:r>
                        <a:rPr lang="en-US" sz="1600" b="1" i="0" u="none" strike="noStrike">
                          <a:solidFill>
                            <a:srgbClr val="000000"/>
                          </a:solidFill>
                          <a:latin typeface="Arial" pitchFamily="34" charset="0"/>
                          <a:cs typeface="Arial" pitchFamily="34" charset="0"/>
                        </a:rPr>
                        <a:t>1995</a:t>
                      </a:r>
                    </a:p>
                  </a:txBody>
                  <a:tcPr marL="9525" marR="9525" marT="9525" marB="0" anchor="ctr">
                    <a:lnL>
                      <a:noFill/>
                    </a:lnL>
                    <a:lnR>
                      <a:noFill/>
                    </a:lnR>
                    <a:lnT>
                      <a:noFill/>
                    </a:lnT>
                    <a:lnB>
                      <a:noFill/>
                    </a:lnB>
                  </a:tcPr>
                </a:tc>
                <a:tc>
                  <a:txBody>
                    <a:bodyPr/>
                    <a:lstStyle/>
                    <a:p>
                      <a:pPr algn="r" fontAlgn="b"/>
                      <a:r>
                        <a:rPr lang="en-US" sz="1600" b="1" i="0" u="none" strike="noStrike">
                          <a:solidFill>
                            <a:srgbClr val="000000"/>
                          </a:solidFill>
                          <a:latin typeface="Arial" pitchFamily="34" charset="0"/>
                          <a:cs typeface="Arial" pitchFamily="34" charset="0"/>
                        </a:rPr>
                        <a:t>2000</a:t>
                      </a:r>
                    </a:p>
                  </a:txBody>
                  <a:tcPr marL="9525" marR="9525" marT="9525" marB="0" anchor="ctr">
                    <a:lnL>
                      <a:noFill/>
                    </a:lnL>
                    <a:lnR>
                      <a:noFill/>
                    </a:lnR>
                    <a:lnT>
                      <a:noFill/>
                    </a:lnT>
                    <a:lnB>
                      <a:noFill/>
                    </a:lnB>
                  </a:tcPr>
                </a:tc>
                <a:tc>
                  <a:txBody>
                    <a:bodyPr/>
                    <a:lstStyle/>
                    <a:p>
                      <a:pPr algn="r" fontAlgn="b"/>
                      <a:r>
                        <a:rPr lang="en-US" sz="1600" b="1" i="0" u="none" strike="noStrike" dirty="0">
                          <a:solidFill>
                            <a:srgbClr val="000000"/>
                          </a:solidFill>
                          <a:latin typeface="Arial" pitchFamily="34" charset="0"/>
                          <a:cs typeface="Arial" pitchFamily="34" charset="0"/>
                        </a:rPr>
                        <a:t>2005</a:t>
                      </a:r>
                    </a:p>
                  </a:txBody>
                  <a:tcPr marL="9525" marR="9525" marT="9525" marB="0" anchor="ctr">
                    <a:lnL>
                      <a:noFill/>
                    </a:lnL>
                    <a:lnR>
                      <a:noFill/>
                    </a:lnR>
                    <a:lnT>
                      <a:noFill/>
                    </a:lnT>
                    <a:lnB>
                      <a:noFill/>
                    </a:lnB>
                  </a:tcPr>
                </a:tc>
                <a:tc>
                  <a:txBody>
                    <a:bodyPr/>
                    <a:lstStyle/>
                    <a:p>
                      <a:pPr algn="r" fontAlgn="b"/>
                      <a:r>
                        <a:rPr lang="en-US" sz="1600" b="1" i="0" u="none" strike="noStrike">
                          <a:solidFill>
                            <a:srgbClr val="000000"/>
                          </a:solidFill>
                          <a:latin typeface="Arial" pitchFamily="34" charset="0"/>
                          <a:cs typeface="Arial" pitchFamily="34" charset="0"/>
                        </a:rPr>
                        <a:t>2010</a:t>
                      </a:r>
                    </a:p>
                  </a:txBody>
                  <a:tcPr marL="9525" marR="9525" marT="9525" marB="0" anchor="ctr">
                    <a:lnL>
                      <a:noFill/>
                    </a:lnL>
                    <a:lnR>
                      <a:noFill/>
                    </a:lnR>
                    <a:lnT>
                      <a:noFill/>
                    </a:lnT>
                    <a:lnB>
                      <a:noFill/>
                    </a:lnB>
                  </a:tcPr>
                </a:tc>
                <a:tc>
                  <a:txBody>
                    <a:bodyPr/>
                    <a:lstStyle/>
                    <a:p>
                      <a:pPr algn="r" fontAlgn="b"/>
                      <a:r>
                        <a:rPr lang="en-US" sz="1600" b="1" i="0" u="none" strike="noStrike">
                          <a:solidFill>
                            <a:srgbClr val="000000"/>
                          </a:solidFill>
                          <a:latin typeface="Arial" pitchFamily="34" charset="0"/>
                          <a:cs typeface="Arial" pitchFamily="34" charset="0"/>
                        </a:rPr>
                        <a:t>2013</a:t>
                      </a:r>
                    </a:p>
                  </a:txBody>
                  <a:tcPr marL="9525" marR="9525" marT="9525" marB="0" anchor="ctr">
                    <a:lnL>
                      <a:noFill/>
                    </a:lnL>
                    <a:lnR>
                      <a:noFill/>
                    </a:lnR>
                    <a:lnT>
                      <a:noFill/>
                    </a:lnT>
                    <a:lnB>
                      <a:noFill/>
                    </a:lnB>
                  </a:tcPr>
                </a:tc>
              </a:tr>
              <a:tr h="655320">
                <a:tc>
                  <a:txBody>
                    <a:bodyPr/>
                    <a:lstStyle/>
                    <a:p>
                      <a:pPr algn="l" fontAlgn="b"/>
                      <a:r>
                        <a:rPr lang="en-US" sz="1600" b="1" i="0" u="none" strike="noStrike">
                          <a:solidFill>
                            <a:srgbClr val="000000"/>
                          </a:solidFill>
                          <a:latin typeface="Arial" pitchFamily="34" charset="0"/>
                          <a:cs typeface="Arial" pitchFamily="34" charset="0"/>
                        </a:rPr>
                        <a:t>Top 10</a:t>
                      </a:r>
                    </a:p>
                  </a:txBody>
                  <a:tcPr marL="9525" marR="9525" marT="9525" marB="0" anchor="ctr">
                    <a:lnL>
                      <a:noFill/>
                    </a:lnL>
                    <a:lnR>
                      <a:noFill/>
                    </a:lnR>
                    <a:lnT>
                      <a:noFill/>
                    </a:lnT>
                    <a:lnB>
                      <a:noFill/>
                    </a:lnB>
                  </a:tcPr>
                </a:tc>
                <a:tc>
                  <a:txBody>
                    <a:bodyPr/>
                    <a:lstStyle/>
                    <a:p>
                      <a:pPr algn="r" fontAlgn="b"/>
                      <a:r>
                        <a:rPr lang="en-US" sz="1600" b="0" i="0" u="none" strike="noStrike">
                          <a:solidFill>
                            <a:srgbClr val="000000"/>
                          </a:solidFill>
                          <a:latin typeface="Arial" pitchFamily="34" charset="0"/>
                          <a:cs typeface="Arial" pitchFamily="34" charset="0"/>
                        </a:rPr>
                        <a:t>65.9%</a:t>
                      </a:r>
                    </a:p>
                  </a:txBody>
                  <a:tcPr marL="9525" marR="9525" marT="9525" marB="0" anchor="ctr">
                    <a:lnL>
                      <a:noFill/>
                    </a:lnL>
                    <a:lnR>
                      <a:noFill/>
                    </a:lnR>
                    <a:lnT>
                      <a:noFill/>
                    </a:lnT>
                    <a:lnB>
                      <a:noFill/>
                    </a:lnB>
                  </a:tcPr>
                </a:tc>
                <a:tc>
                  <a:txBody>
                    <a:bodyPr/>
                    <a:lstStyle/>
                    <a:p>
                      <a:pPr algn="r" fontAlgn="b"/>
                      <a:r>
                        <a:rPr lang="en-US" sz="1600" b="0" i="0" u="none" strike="noStrike">
                          <a:solidFill>
                            <a:srgbClr val="000000"/>
                          </a:solidFill>
                          <a:latin typeface="Arial" pitchFamily="34" charset="0"/>
                          <a:cs typeface="Arial" pitchFamily="34" charset="0"/>
                        </a:rPr>
                        <a:t>55.3%</a:t>
                      </a:r>
                    </a:p>
                  </a:txBody>
                  <a:tcPr marL="9525" marR="9525" marT="9525" marB="0" anchor="ctr">
                    <a:lnL>
                      <a:noFill/>
                    </a:lnL>
                    <a:lnR>
                      <a:noFill/>
                    </a:lnR>
                    <a:lnT>
                      <a:noFill/>
                    </a:lnT>
                    <a:lnB>
                      <a:noFill/>
                    </a:lnB>
                  </a:tcPr>
                </a:tc>
                <a:tc>
                  <a:txBody>
                    <a:bodyPr/>
                    <a:lstStyle/>
                    <a:p>
                      <a:pPr algn="r" fontAlgn="b"/>
                      <a:r>
                        <a:rPr lang="en-US" sz="1600" b="0" i="0" u="none" strike="noStrike">
                          <a:solidFill>
                            <a:srgbClr val="000000"/>
                          </a:solidFill>
                          <a:latin typeface="Arial" pitchFamily="34" charset="0"/>
                          <a:cs typeface="Arial" pitchFamily="34" charset="0"/>
                        </a:rPr>
                        <a:t>52.9%</a:t>
                      </a:r>
                    </a:p>
                  </a:txBody>
                  <a:tcPr marL="9525" marR="9525" marT="9525" marB="0" anchor="ctr">
                    <a:lnL>
                      <a:noFill/>
                    </a:lnL>
                    <a:lnR>
                      <a:noFill/>
                    </a:lnR>
                    <a:lnT>
                      <a:noFill/>
                    </a:lnT>
                    <a:lnB>
                      <a:noFill/>
                    </a:lnB>
                  </a:tcPr>
                </a:tc>
                <a:tc>
                  <a:txBody>
                    <a:bodyPr/>
                    <a:lstStyle/>
                    <a:p>
                      <a:pPr algn="r" fontAlgn="b"/>
                      <a:r>
                        <a:rPr lang="en-US" sz="1600" b="0" i="0" u="none" strike="noStrike" dirty="0" smtClean="0">
                          <a:solidFill>
                            <a:srgbClr val="000000"/>
                          </a:solidFill>
                          <a:latin typeface="Arial" pitchFamily="34" charset="0"/>
                          <a:cs typeface="Arial" pitchFamily="34" charset="0"/>
                        </a:rPr>
                        <a:t>52.2%</a:t>
                      </a:r>
                      <a:endParaRPr lang="en-US" sz="1600" b="0" i="0" u="none" strike="noStrike" dirty="0">
                        <a:solidFill>
                          <a:srgbClr val="000000"/>
                        </a:solidFill>
                        <a:latin typeface="Arial" pitchFamily="34" charset="0"/>
                        <a:cs typeface="Arial" pitchFamily="34" charset="0"/>
                      </a:endParaRPr>
                    </a:p>
                  </a:txBody>
                  <a:tcPr marL="9525" marR="9525" marT="9525" marB="0" anchor="ctr">
                    <a:lnL>
                      <a:noFill/>
                    </a:lnL>
                    <a:lnR>
                      <a:noFill/>
                    </a:lnR>
                    <a:lnT>
                      <a:noFill/>
                    </a:lnT>
                    <a:lnB>
                      <a:noFill/>
                    </a:lnB>
                  </a:tcPr>
                </a:tc>
                <a:tc>
                  <a:txBody>
                    <a:bodyPr/>
                    <a:lstStyle/>
                    <a:p>
                      <a:pPr algn="r" fontAlgn="b"/>
                      <a:r>
                        <a:rPr lang="en-US" sz="1600" b="0" i="0" u="none" strike="noStrike">
                          <a:solidFill>
                            <a:srgbClr val="000000"/>
                          </a:solidFill>
                          <a:latin typeface="Arial" pitchFamily="34" charset="0"/>
                          <a:cs typeface="Arial" pitchFamily="34" charset="0"/>
                        </a:rPr>
                        <a:t>50.7%</a:t>
                      </a:r>
                    </a:p>
                  </a:txBody>
                  <a:tcPr marL="9525" marR="9525" marT="9525" marB="0" anchor="ctr">
                    <a:lnL>
                      <a:noFill/>
                    </a:lnL>
                    <a:lnR>
                      <a:noFill/>
                    </a:lnR>
                    <a:lnT>
                      <a:noFill/>
                    </a:lnT>
                    <a:lnB>
                      <a:noFill/>
                    </a:lnB>
                  </a:tcPr>
                </a:tc>
              </a:tr>
              <a:tr h="655320">
                <a:tc>
                  <a:txBody>
                    <a:bodyPr/>
                    <a:lstStyle/>
                    <a:p>
                      <a:pPr algn="l" fontAlgn="b"/>
                      <a:r>
                        <a:rPr lang="en-US" sz="1600" b="1" i="0" u="none" strike="noStrike">
                          <a:solidFill>
                            <a:srgbClr val="000000"/>
                          </a:solidFill>
                          <a:latin typeface="Arial" pitchFamily="34" charset="0"/>
                          <a:cs typeface="Arial" pitchFamily="34" charset="0"/>
                        </a:rPr>
                        <a:t>11-20</a:t>
                      </a:r>
                    </a:p>
                  </a:txBody>
                  <a:tcPr marL="9525" marR="9525" marT="9525" marB="0" anchor="ctr">
                    <a:lnL>
                      <a:noFill/>
                    </a:lnL>
                    <a:lnR>
                      <a:noFill/>
                    </a:lnR>
                    <a:lnT>
                      <a:noFill/>
                    </a:lnT>
                    <a:lnB>
                      <a:noFill/>
                    </a:lnB>
                  </a:tcPr>
                </a:tc>
                <a:tc>
                  <a:txBody>
                    <a:bodyPr/>
                    <a:lstStyle/>
                    <a:p>
                      <a:pPr algn="r" fontAlgn="b"/>
                      <a:r>
                        <a:rPr lang="en-US" sz="1600" b="0" i="0" u="none" strike="noStrike">
                          <a:solidFill>
                            <a:srgbClr val="000000"/>
                          </a:solidFill>
                          <a:latin typeface="Arial" pitchFamily="34" charset="0"/>
                          <a:cs typeface="Arial" pitchFamily="34" charset="0"/>
                        </a:rPr>
                        <a:t>12.2%</a:t>
                      </a:r>
                    </a:p>
                  </a:txBody>
                  <a:tcPr marL="9525" marR="9525" marT="9525" marB="0" anchor="ctr">
                    <a:lnL>
                      <a:noFill/>
                    </a:lnL>
                    <a:lnR>
                      <a:noFill/>
                    </a:lnR>
                    <a:lnT>
                      <a:noFill/>
                    </a:lnT>
                    <a:lnB>
                      <a:noFill/>
                    </a:lnB>
                  </a:tcPr>
                </a:tc>
                <a:tc>
                  <a:txBody>
                    <a:bodyPr/>
                    <a:lstStyle/>
                    <a:p>
                      <a:pPr algn="r" fontAlgn="b"/>
                      <a:r>
                        <a:rPr lang="en-US" sz="1600" b="0" i="0" u="none" strike="noStrike">
                          <a:solidFill>
                            <a:srgbClr val="000000"/>
                          </a:solidFill>
                          <a:latin typeface="Arial" pitchFamily="34" charset="0"/>
                          <a:cs typeface="Arial" pitchFamily="34" charset="0"/>
                        </a:rPr>
                        <a:t>13.1%</a:t>
                      </a:r>
                    </a:p>
                  </a:txBody>
                  <a:tcPr marL="9525" marR="9525" marT="9525" marB="0" anchor="ctr">
                    <a:lnL>
                      <a:noFill/>
                    </a:lnL>
                    <a:lnR>
                      <a:noFill/>
                    </a:lnR>
                    <a:lnT>
                      <a:noFill/>
                    </a:lnT>
                    <a:lnB>
                      <a:noFill/>
                    </a:lnB>
                  </a:tcPr>
                </a:tc>
                <a:tc>
                  <a:txBody>
                    <a:bodyPr/>
                    <a:lstStyle/>
                    <a:p>
                      <a:pPr algn="r" fontAlgn="b"/>
                      <a:r>
                        <a:rPr lang="en-US" sz="1600" b="0" i="0" u="none" strike="noStrike">
                          <a:solidFill>
                            <a:srgbClr val="000000"/>
                          </a:solidFill>
                          <a:latin typeface="Arial" pitchFamily="34" charset="0"/>
                          <a:cs typeface="Arial" pitchFamily="34" charset="0"/>
                        </a:rPr>
                        <a:t>15.5%</a:t>
                      </a:r>
                    </a:p>
                  </a:txBody>
                  <a:tcPr marL="9525" marR="9525" marT="9525" marB="0" anchor="ctr">
                    <a:lnL>
                      <a:noFill/>
                    </a:lnL>
                    <a:lnR>
                      <a:noFill/>
                    </a:lnR>
                    <a:lnT>
                      <a:noFill/>
                    </a:lnT>
                    <a:lnB>
                      <a:noFill/>
                    </a:lnB>
                  </a:tcPr>
                </a:tc>
                <a:tc>
                  <a:txBody>
                    <a:bodyPr/>
                    <a:lstStyle/>
                    <a:p>
                      <a:pPr algn="r" fontAlgn="b"/>
                      <a:r>
                        <a:rPr lang="en-US" sz="1600" b="0" i="0" u="none" strike="noStrike" dirty="0" smtClean="0">
                          <a:solidFill>
                            <a:srgbClr val="000000"/>
                          </a:solidFill>
                          <a:latin typeface="Arial" pitchFamily="34" charset="0"/>
                          <a:cs typeface="Arial" pitchFamily="34" charset="0"/>
                        </a:rPr>
                        <a:t>15.7%</a:t>
                      </a:r>
                      <a:endParaRPr lang="en-US" sz="1600" b="0" i="0" u="none" strike="noStrike" dirty="0">
                        <a:solidFill>
                          <a:srgbClr val="000000"/>
                        </a:solidFill>
                        <a:latin typeface="Arial" pitchFamily="34" charset="0"/>
                        <a:cs typeface="Arial" pitchFamily="34" charset="0"/>
                      </a:endParaRPr>
                    </a:p>
                  </a:txBody>
                  <a:tcPr marL="9525" marR="9525" marT="9525" marB="0" anchor="ctr">
                    <a:lnL>
                      <a:noFill/>
                    </a:lnL>
                    <a:lnR>
                      <a:noFill/>
                    </a:lnR>
                    <a:lnT>
                      <a:noFill/>
                    </a:lnT>
                    <a:lnB>
                      <a:noFill/>
                    </a:lnB>
                  </a:tcPr>
                </a:tc>
                <a:tc>
                  <a:txBody>
                    <a:bodyPr/>
                    <a:lstStyle/>
                    <a:p>
                      <a:pPr algn="r" fontAlgn="b"/>
                      <a:r>
                        <a:rPr lang="en-US" sz="1600" b="0" i="0" u="none" strike="noStrike">
                          <a:solidFill>
                            <a:srgbClr val="000000"/>
                          </a:solidFill>
                          <a:latin typeface="Arial" pitchFamily="34" charset="0"/>
                          <a:cs typeface="Arial" pitchFamily="34" charset="0"/>
                        </a:rPr>
                        <a:t>16.5%</a:t>
                      </a:r>
                    </a:p>
                  </a:txBody>
                  <a:tcPr marL="9525" marR="9525" marT="9525" marB="0" anchor="ctr">
                    <a:lnL>
                      <a:noFill/>
                    </a:lnL>
                    <a:lnR>
                      <a:noFill/>
                    </a:lnR>
                    <a:lnT>
                      <a:noFill/>
                    </a:lnT>
                    <a:lnB>
                      <a:noFill/>
                    </a:lnB>
                  </a:tcPr>
                </a:tc>
              </a:tr>
              <a:tr h="655320">
                <a:tc>
                  <a:txBody>
                    <a:bodyPr/>
                    <a:lstStyle/>
                    <a:p>
                      <a:pPr algn="l" fontAlgn="b"/>
                      <a:r>
                        <a:rPr lang="en-US" sz="1600" b="1" i="0" u="none" strike="noStrike">
                          <a:solidFill>
                            <a:srgbClr val="000000"/>
                          </a:solidFill>
                          <a:latin typeface="Arial" pitchFamily="34" charset="0"/>
                          <a:cs typeface="Arial" pitchFamily="34" charset="0"/>
                        </a:rPr>
                        <a:t>All other total</a:t>
                      </a:r>
                    </a:p>
                  </a:txBody>
                  <a:tcPr marL="9525" marR="9525" marT="9525" marB="0" anchor="ctr">
                    <a:lnL>
                      <a:noFill/>
                    </a:lnL>
                    <a:lnR>
                      <a:noFill/>
                    </a:lnR>
                    <a:lnT>
                      <a:noFill/>
                    </a:lnT>
                    <a:lnB>
                      <a:noFill/>
                    </a:lnB>
                  </a:tcPr>
                </a:tc>
                <a:tc>
                  <a:txBody>
                    <a:bodyPr/>
                    <a:lstStyle/>
                    <a:p>
                      <a:pPr algn="r" fontAlgn="b"/>
                      <a:r>
                        <a:rPr lang="en-US" sz="1600" b="0" i="0" u="none" strike="noStrike">
                          <a:solidFill>
                            <a:srgbClr val="000000"/>
                          </a:solidFill>
                          <a:latin typeface="Arial" pitchFamily="34" charset="0"/>
                          <a:cs typeface="Arial" pitchFamily="34" charset="0"/>
                        </a:rPr>
                        <a:t>21.9%</a:t>
                      </a:r>
                    </a:p>
                  </a:txBody>
                  <a:tcPr marL="9525" marR="9525" marT="9525" marB="0" anchor="ctr">
                    <a:lnL>
                      <a:noFill/>
                    </a:lnL>
                    <a:lnR>
                      <a:noFill/>
                    </a:lnR>
                    <a:lnT>
                      <a:noFill/>
                    </a:lnT>
                    <a:lnB>
                      <a:noFill/>
                    </a:lnB>
                  </a:tcPr>
                </a:tc>
                <a:tc>
                  <a:txBody>
                    <a:bodyPr/>
                    <a:lstStyle/>
                    <a:p>
                      <a:pPr algn="r" fontAlgn="b"/>
                      <a:r>
                        <a:rPr lang="en-US" sz="1600" b="0" i="0" u="none" strike="noStrike">
                          <a:solidFill>
                            <a:srgbClr val="000000"/>
                          </a:solidFill>
                          <a:latin typeface="Arial" pitchFamily="34" charset="0"/>
                          <a:cs typeface="Arial" pitchFamily="34" charset="0"/>
                        </a:rPr>
                        <a:t>31.6%</a:t>
                      </a:r>
                    </a:p>
                  </a:txBody>
                  <a:tcPr marL="9525" marR="9525" marT="9525" marB="0" anchor="ctr">
                    <a:lnL>
                      <a:noFill/>
                    </a:lnL>
                    <a:lnR>
                      <a:noFill/>
                    </a:lnR>
                    <a:lnT>
                      <a:noFill/>
                    </a:lnT>
                    <a:lnB>
                      <a:noFill/>
                    </a:lnB>
                  </a:tcPr>
                </a:tc>
                <a:tc>
                  <a:txBody>
                    <a:bodyPr/>
                    <a:lstStyle/>
                    <a:p>
                      <a:pPr algn="r" fontAlgn="b"/>
                      <a:r>
                        <a:rPr lang="en-US" sz="1600" b="0" i="0" u="none" strike="noStrike">
                          <a:solidFill>
                            <a:srgbClr val="000000"/>
                          </a:solidFill>
                          <a:latin typeface="Arial" pitchFamily="34" charset="0"/>
                          <a:cs typeface="Arial" pitchFamily="34" charset="0"/>
                        </a:rPr>
                        <a:t>31.6%</a:t>
                      </a:r>
                    </a:p>
                  </a:txBody>
                  <a:tcPr marL="9525" marR="9525" marT="9525" marB="0" anchor="ctr">
                    <a:lnL>
                      <a:noFill/>
                    </a:lnL>
                    <a:lnR>
                      <a:noFill/>
                    </a:lnR>
                    <a:lnT>
                      <a:noFill/>
                    </a:lnT>
                    <a:lnB>
                      <a:noFill/>
                    </a:lnB>
                  </a:tcPr>
                </a:tc>
                <a:tc>
                  <a:txBody>
                    <a:bodyPr/>
                    <a:lstStyle/>
                    <a:p>
                      <a:pPr algn="r" fontAlgn="b"/>
                      <a:r>
                        <a:rPr lang="en-US" sz="1600" b="0" i="0" u="none" strike="noStrike" dirty="0">
                          <a:solidFill>
                            <a:srgbClr val="000000"/>
                          </a:solidFill>
                          <a:latin typeface="Arial" pitchFamily="34" charset="0"/>
                          <a:cs typeface="Arial" pitchFamily="34" charset="0"/>
                        </a:rPr>
                        <a:t>3</a:t>
                      </a:r>
                      <a:r>
                        <a:rPr lang="en-US" sz="1600" b="0" i="0" u="none" strike="noStrike" dirty="0" smtClean="0">
                          <a:solidFill>
                            <a:srgbClr val="000000"/>
                          </a:solidFill>
                          <a:latin typeface="Arial" pitchFamily="34" charset="0"/>
                          <a:cs typeface="Arial" pitchFamily="34" charset="0"/>
                        </a:rPr>
                        <a:t>2.1</a:t>
                      </a:r>
                      <a:r>
                        <a:rPr lang="en-US" sz="1600" b="0" i="0" u="none" strike="noStrike" dirty="0">
                          <a:solidFill>
                            <a:srgbClr val="000000"/>
                          </a:solidFill>
                          <a:latin typeface="Arial" pitchFamily="34" charset="0"/>
                          <a:cs typeface="Arial" pitchFamily="34" charset="0"/>
                        </a:rPr>
                        <a:t>%</a:t>
                      </a:r>
                    </a:p>
                  </a:txBody>
                  <a:tcPr marL="9525" marR="9525" marT="9525" marB="0" anchor="ctr">
                    <a:lnL>
                      <a:noFill/>
                    </a:lnL>
                    <a:lnR>
                      <a:noFill/>
                    </a:lnR>
                    <a:lnT>
                      <a:noFill/>
                    </a:lnT>
                    <a:lnB>
                      <a:noFill/>
                    </a:lnB>
                  </a:tcPr>
                </a:tc>
                <a:tc>
                  <a:txBody>
                    <a:bodyPr/>
                    <a:lstStyle/>
                    <a:p>
                      <a:pPr algn="r" fontAlgn="b"/>
                      <a:r>
                        <a:rPr lang="en-US" sz="1600" b="0" i="0" u="none" strike="noStrike" dirty="0">
                          <a:solidFill>
                            <a:srgbClr val="000000"/>
                          </a:solidFill>
                          <a:latin typeface="Arial" pitchFamily="34" charset="0"/>
                          <a:cs typeface="Arial" pitchFamily="34" charset="0"/>
                        </a:rPr>
                        <a:t>32.8%</a:t>
                      </a:r>
                    </a:p>
                  </a:txBody>
                  <a:tcPr marL="9525" marR="9525" marT="9525" marB="0" anchor="ctr">
                    <a:lnL>
                      <a:noFill/>
                    </a:lnL>
                    <a:lnR>
                      <a:noFill/>
                    </a:lnR>
                    <a:lnT>
                      <a:noFill/>
                    </a:lnT>
                    <a:lnB>
                      <a:noFill/>
                    </a:lnB>
                  </a:tcPr>
                </a:tc>
              </a:tr>
              <a:tr h="655320">
                <a:tc>
                  <a:txBody>
                    <a:bodyPr/>
                    <a:lstStyle/>
                    <a:p>
                      <a:pPr algn="l" fontAlgn="b"/>
                      <a:r>
                        <a:rPr lang="en-US" sz="1600" b="1" i="0" u="none" strike="noStrike">
                          <a:solidFill>
                            <a:srgbClr val="000000"/>
                          </a:solidFill>
                          <a:latin typeface="Arial" pitchFamily="34" charset="0"/>
                          <a:cs typeface="Arial" pitchFamily="34" charset="0"/>
                        </a:rPr>
                        <a:t>Total</a:t>
                      </a:r>
                    </a:p>
                  </a:txBody>
                  <a:tcPr marL="9525" marR="9525" marT="9525" marB="0" anchor="ctr">
                    <a:lnL>
                      <a:noFill/>
                    </a:lnL>
                    <a:lnR>
                      <a:noFill/>
                    </a:lnR>
                    <a:lnT>
                      <a:noFill/>
                    </a:lnT>
                    <a:lnB>
                      <a:noFill/>
                    </a:lnB>
                  </a:tcPr>
                </a:tc>
                <a:tc>
                  <a:txBody>
                    <a:bodyPr/>
                    <a:lstStyle/>
                    <a:p>
                      <a:pPr algn="r" fontAlgn="b"/>
                      <a:r>
                        <a:rPr lang="en-US" sz="1600" b="0" i="0" u="none" strike="noStrike">
                          <a:solidFill>
                            <a:srgbClr val="000000"/>
                          </a:solidFill>
                          <a:latin typeface="Arial" pitchFamily="34" charset="0"/>
                          <a:cs typeface="Arial" pitchFamily="34" charset="0"/>
                        </a:rPr>
                        <a:t>100.0%</a:t>
                      </a:r>
                    </a:p>
                  </a:txBody>
                  <a:tcPr marL="9525" marR="9525" marT="9525" marB="0" anchor="ctr">
                    <a:lnL>
                      <a:noFill/>
                    </a:lnL>
                    <a:lnR>
                      <a:noFill/>
                    </a:lnR>
                    <a:lnT>
                      <a:noFill/>
                    </a:lnT>
                    <a:lnB>
                      <a:noFill/>
                    </a:lnB>
                  </a:tcPr>
                </a:tc>
                <a:tc>
                  <a:txBody>
                    <a:bodyPr/>
                    <a:lstStyle/>
                    <a:p>
                      <a:pPr algn="r" fontAlgn="b"/>
                      <a:r>
                        <a:rPr lang="en-US" sz="1600" b="0" i="0" u="none" strike="noStrike">
                          <a:solidFill>
                            <a:srgbClr val="000000"/>
                          </a:solidFill>
                          <a:latin typeface="Arial" pitchFamily="34" charset="0"/>
                          <a:cs typeface="Arial" pitchFamily="34" charset="0"/>
                        </a:rPr>
                        <a:t>100.0%</a:t>
                      </a:r>
                    </a:p>
                  </a:txBody>
                  <a:tcPr marL="9525" marR="9525" marT="9525" marB="0" anchor="ctr">
                    <a:lnL>
                      <a:noFill/>
                    </a:lnL>
                    <a:lnR>
                      <a:noFill/>
                    </a:lnR>
                    <a:lnT>
                      <a:noFill/>
                    </a:lnT>
                    <a:lnB>
                      <a:noFill/>
                    </a:lnB>
                  </a:tcPr>
                </a:tc>
                <a:tc>
                  <a:txBody>
                    <a:bodyPr/>
                    <a:lstStyle/>
                    <a:p>
                      <a:pPr algn="r" fontAlgn="b"/>
                      <a:r>
                        <a:rPr lang="en-US" sz="1600" b="0" i="0" u="none" strike="noStrike">
                          <a:solidFill>
                            <a:srgbClr val="000000"/>
                          </a:solidFill>
                          <a:latin typeface="Arial" pitchFamily="34" charset="0"/>
                          <a:cs typeface="Arial" pitchFamily="34" charset="0"/>
                        </a:rPr>
                        <a:t>100.0%</a:t>
                      </a:r>
                    </a:p>
                  </a:txBody>
                  <a:tcPr marL="9525" marR="9525" marT="9525" marB="0" anchor="ctr">
                    <a:lnL>
                      <a:noFill/>
                    </a:lnL>
                    <a:lnR>
                      <a:noFill/>
                    </a:lnR>
                    <a:lnT>
                      <a:noFill/>
                    </a:lnT>
                    <a:lnB>
                      <a:noFill/>
                    </a:lnB>
                  </a:tcPr>
                </a:tc>
                <a:tc>
                  <a:txBody>
                    <a:bodyPr/>
                    <a:lstStyle/>
                    <a:p>
                      <a:pPr algn="r" fontAlgn="b"/>
                      <a:r>
                        <a:rPr lang="en-US" sz="1600" b="0" i="0" u="none" strike="noStrike">
                          <a:solidFill>
                            <a:srgbClr val="000000"/>
                          </a:solidFill>
                          <a:latin typeface="Arial" pitchFamily="34" charset="0"/>
                          <a:cs typeface="Arial" pitchFamily="34" charset="0"/>
                        </a:rPr>
                        <a:t>100.0%</a:t>
                      </a:r>
                    </a:p>
                  </a:txBody>
                  <a:tcPr marL="9525" marR="9525" marT="9525" marB="0" anchor="ctr">
                    <a:lnL>
                      <a:noFill/>
                    </a:lnL>
                    <a:lnR>
                      <a:noFill/>
                    </a:lnR>
                    <a:lnT>
                      <a:noFill/>
                    </a:lnT>
                    <a:lnB>
                      <a:noFill/>
                    </a:lnB>
                  </a:tcPr>
                </a:tc>
                <a:tc>
                  <a:txBody>
                    <a:bodyPr/>
                    <a:lstStyle/>
                    <a:p>
                      <a:pPr algn="r" fontAlgn="b"/>
                      <a:r>
                        <a:rPr lang="en-US" sz="1600" b="0" i="0" u="none" strike="noStrike" dirty="0">
                          <a:solidFill>
                            <a:srgbClr val="000000"/>
                          </a:solidFill>
                          <a:latin typeface="Arial" pitchFamily="34" charset="0"/>
                          <a:cs typeface="Arial" pitchFamily="34" charset="0"/>
                        </a:rPr>
                        <a:t>100.0%</a:t>
                      </a:r>
                    </a:p>
                  </a:txBody>
                  <a:tcPr marL="9525" marR="9525" marT="9525" marB="0" anchor="ctr">
                    <a:lnL>
                      <a:noFill/>
                    </a:lnL>
                    <a:lnR>
                      <a:noFill/>
                    </a:lnR>
                    <a:lnT>
                      <a:noFill/>
                    </a:lnT>
                    <a:lnB>
                      <a:noFill/>
                    </a:lnB>
                  </a:tcPr>
                </a:tc>
              </a:tr>
            </a:tbl>
          </a:graphicData>
        </a:graphic>
      </p:graphicFrame>
      <p:sp>
        <p:nvSpPr>
          <p:cNvPr id="3" name="Title 2"/>
          <p:cNvSpPr>
            <a:spLocks noGrp="1"/>
          </p:cNvSpPr>
          <p:nvPr>
            <p:ph type="title"/>
          </p:nvPr>
        </p:nvSpPr>
        <p:spPr/>
        <p:txBody>
          <a:bodyPr/>
          <a:lstStyle/>
          <a:p>
            <a:r>
              <a:rPr lang="en-US" dirty="0" smtClean="0"/>
              <a:t>Florida Homeowners Marketshare Comparison</a:t>
            </a:r>
            <a:endParaRPr lang="en-US"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structure of Citizens Property Insurance Company makes it a fierce competitor for businesses despite the clearinghouse effort.</a:t>
            </a:r>
          </a:p>
          <a:p>
            <a:r>
              <a:rPr lang="en-US" dirty="0" smtClean="0"/>
              <a:t>2014 estimated direct premium written of $2.42 billion</a:t>
            </a:r>
          </a:p>
          <a:p>
            <a:r>
              <a:rPr lang="en-US" dirty="0" smtClean="0"/>
              <a:t>Assessable</a:t>
            </a:r>
          </a:p>
          <a:p>
            <a:pPr>
              <a:buNone/>
            </a:pPr>
            <a:endParaRPr lang="en-US" dirty="0" smtClean="0"/>
          </a:p>
          <a:p>
            <a:pPr>
              <a:buNone/>
            </a:pPr>
            <a:r>
              <a:rPr lang="en-US" dirty="0" smtClean="0"/>
              <a:t>Private sector must compete with a huge competitor that is not bound by the terms, conditions and realities that the private sector must address. The competitor has the ability to assess to resolve under-funding and also purchases less reinsurance than a comparable private sector carrier. </a:t>
            </a:r>
            <a:endParaRPr lang="en-US" dirty="0"/>
          </a:p>
        </p:txBody>
      </p:sp>
      <p:sp>
        <p:nvSpPr>
          <p:cNvPr id="3" name="Title 2"/>
          <p:cNvSpPr>
            <a:spLocks noGrp="1"/>
          </p:cNvSpPr>
          <p:nvPr>
            <p:ph type="title"/>
          </p:nvPr>
        </p:nvSpPr>
        <p:spPr/>
        <p:txBody>
          <a:bodyPr/>
          <a:lstStyle/>
          <a:p>
            <a:r>
              <a:rPr lang="en-US" dirty="0" smtClean="0"/>
              <a:t>Risks Facing Florida</a:t>
            </a:r>
            <a:endParaRPr lang="en-US"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371600"/>
            <a:ext cx="8915400" cy="4525962"/>
          </a:xfrm>
        </p:spPr>
        <p:txBody>
          <a:bodyPr/>
          <a:lstStyle/>
          <a:p>
            <a:r>
              <a:rPr lang="en-US" dirty="0" smtClean="0"/>
              <a:t>Prior legislation mandated that any major structure for which a permit is applied on or after July </a:t>
            </a:r>
            <a:r>
              <a:rPr lang="en-US" dirty="0" smtClean="0"/>
              <a:t>1, </a:t>
            </a:r>
            <a:r>
              <a:rPr lang="en-US" dirty="0" smtClean="0"/>
              <a:t>2014, for new construction or substantial improvement, is not eligible for coverage by the corporation if the structure is seaward of the coastal construction control line or is within the Coastal Barrier Resources System.</a:t>
            </a:r>
          </a:p>
          <a:p>
            <a:r>
              <a:rPr lang="en-US" dirty="0" smtClean="0"/>
              <a:t>House Bill 1089 changed the effective date for permits from July 1, 2014 to July 1, 2015.</a:t>
            </a:r>
            <a:endParaRPr lang="en-US" dirty="0"/>
          </a:p>
        </p:txBody>
      </p:sp>
      <p:sp>
        <p:nvSpPr>
          <p:cNvPr id="3" name="Title 2"/>
          <p:cNvSpPr>
            <a:spLocks noGrp="1"/>
          </p:cNvSpPr>
          <p:nvPr>
            <p:ph type="title"/>
          </p:nvPr>
        </p:nvSpPr>
        <p:spPr/>
        <p:txBody>
          <a:bodyPr>
            <a:normAutofit fontScale="90000"/>
          </a:bodyPr>
          <a:lstStyle/>
          <a:p>
            <a:r>
              <a:rPr lang="en-US" dirty="0" smtClean="0"/>
              <a:t>Coastal Construction Control Line </a:t>
            </a:r>
            <a:br>
              <a:rPr lang="en-US" dirty="0" smtClean="0"/>
            </a:br>
            <a:r>
              <a:rPr lang="en-US" dirty="0" smtClean="0"/>
              <a:t>(Personal &amp; Commercial Lines)</a:t>
            </a:r>
            <a:endParaRPr lang="en-US"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371600"/>
            <a:ext cx="8763000" cy="4525962"/>
          </a:xfrm>
        </p:spPr>
        <p:txBody>
          <a:bodyPr/>
          <a:lstStyle/>
          <a:p>
            <a:r>
              <a:rPr lang="en-US" sz="2800" dirty="0" smtClean="0"/>
              <a:t>Senate Bill 708 states the following:</a:t>
            </a:r>
          </a:p>
          <a:p>
            <a:r>
              <a:rPr lang="en-US" sz="2800" dirty="0" smtClean="0"/>
              <a:t>For residential property insurance, if a policy or contract has been in effect for more than 90 days, a claim filed by the insured cannot be denied based on credit information available in public records.</a:t>
            </a:r>
          </a:p>
          <a:p>
            <a:r>
              <a:rPr lang="en-US" sz="2800" dirty="0" smtClean="0"/>
              <a:t>After a policy or contract has been in effect for more than 90 days, the insurer may not cancel or terminate the policy or contract based on credit information available in public records.</a:t>
            </a:r>
          </a:p>
        </p:txBody>
      </p:sp>
      <p:sp>
        <p:nvSpPr>
          <p:cNvPr id="3" name="Title 2"/>
          <p:cNvSpPr>
            <a:spLocks noGrp="1"/>
          </p:cNvSpPr>
          <p:nvPr>
            <p:ph type="title"/>
          </p:nvPr>
        </p:nvSpPr>
        <p:spPr/>
        <p:txBody>
          <a:bodyPr>
            <a:normAutofit fontScale="90000"/>
          </a:bodyPr>
          <a:lstStyle/>
          <a:p>
            <a:r>
              <a:rPr lang="en-US" dirty="0" smtClean="0"/>
              <a:t>Adverse Action Based on Publicly Available Credit Information</a:t>
            </a:r>
            <a:endParaRPr lang="en-US"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382000" cy="4525962"/>
          </a:xfrm>
        </p:spPr>
        <p:txBody>
          <a:bodyPr/>
          <a:lstStyle/>
          <a:p>
            <a:pPr marL="0" indent="0">
              <a:spcBef>
                <a:spcPts val="600"/>
              </a:spcBef>
              <a:spcAft>
                <a:spcPts val="600"/>
              </a:spcAft>
              <a:buNone/>
            </a:pPr>
            <a:r>
              <a:rPr lang="en-US" dirty="0" smtClean="0"/>
              <a:t>Demotech, Inc. will become the leading provider of innovative solutions to financial analysis issues by focusing our resources on niches presenting opportunity for corporate growth.</a:t>
            </a:r>
            <a:endParaRPr lang="en-US" dirty="0"/>
          </a:p>
        </p:txBody>
      </p:sp>
      <p:sp>
        <p:nvSpPr>
          <p:cNvPr id="2" name="Title 1"/>
          <p:cNvSpPr>
            <a:spLocks noGrp="1"/>
          </p:cNvSpPr>
          <p:nvPr>
            <p:ph type="title"/>
          </p:nvPr>
        </p:nvSpPr>
        <p:spPr/>
        <p:txBody>
          <a:bodyPr>
            <a:normAutofit/>
          </a:bodyPr>
          <a:lstStyle/>
          <a:p>
            <a:r>
              <a:rPr lang="en-US" sz="3200" dirty="0" smtClean="0"/>
              <a:t>Mission Statement</a:t>
            </a:r>
            <a:endParaRPr lang="en-US" sz="3200"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371600"/>
            <a:ext cx="8915400" cy="4525962"/>
          </a:xfrm>
        </p:spPr>
        <p:txBody>
          <a:bodyPr/>
          <a:lstStyle/>
          <a:p>
            <a:r>
              <a:rPr lang="en-US" dirty="0" smtClean="0"/>
              <a:t>Senate Bill 1672 provides that a mitigation form provided to the Corporation is not subject to independent verification or </a:t>
            </a:r>
            <a:r>
              <a:rPr lang="en-US" dirty="0" err="1" smtClean="0"/>
              <a:t>reinspection</a:t>
            </a:r>
            <a:r>
              <a:rPr lang="en-US" dirty="0" smtClean="0"/>
              <a:t>, absent material changes to the structure, if the form was signed by an authorized mitigation inspector and reviewed by and verified by a quality assurance program approved by the Corporation.</a:t>
            </a:r>
          </a:p>
          <a:p>
            <a:r>
              <a:rPr lang="en-US" dirty="0" smtClean="0"/>
              <a:t>Citizens’ current practices will be updated to reflect any impact from this provision.</a:t>
            </a:r>
          </a:p>
          <a:p>
            <a:endParaRPr lang="en-US" dirty="0"/>
          </a:p>
        </p:txBody>
      </p:sp>
      <p:sp>
        <p:nvSpPr>
          <p:cNvPr id="3" name="Title 2"/>
          <p:cNvSpPr>
            <a:spLocks noGrp="1"/>
          </p:cNvSpPr>
          <p:nvPr>
            <p:ph type="title"/>
          </p:nvPr>
        </p:nvSpPr>
        <p:spPr/>
        <p:txBody>
          <a:bodyPr>
            <a:normAutofit fontScale="90000"/>
          </a:bodyPr>
          <a:lstStyle/>
          <a:p>
            <a:r>
              <a:rPr lang="en-US" dirty="0" smtClean="0"/>
              <a:t>Exemption of </a:t>
            </a:r>
            <a:r>
              <a:rPr lang="en-US" dirty="0" err="1" smtClean="0"/>
              <a:t>Reinspection</a:t>
            </a:r>
            <a:r>
              <a:rPr lang="en-US" dirty="0" smtClean="0"/>
              <a:t> for Authorized Mitigation Inspectors</a:t>
            </a:r>
            <a:endParaRPr lang="en-US"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371600"/>
            <a:ext cx="8839200" cy="4525962"/>
          </a:xfrm>
        </p:spPr>
        <p:txBody>
          <a:bodyPr/>
          <a:lstStyle/>
          <a:p>
            <a:r>
              <a:rPr lang="en-US" dirty="0" smtClean="0"/>
              <a:t>House Bill 1089 mandates that commercial residential condominiums shall be deemed ineligible for coverage if 50 percent or more of the units are rented more than eight times in a calendar year for a rental agreement period of less than 30 days.</a:t>
            </a:r>
          </a:p>
          <a:p>
            <a:r>
              <a:rPr lang="en-US" dirty="0" smtClean="0"/>
              <a:t>This legislation requires changes to Commercial Residential Wind Only eligibility from the current transient standard of more than three (3) rentals per year for periods less than thirty (30) days, or held out to the public as a place regularly rented out to guests for periods of less than thirty (30) days, to the new standard described above. The legislation applies only to commercial residential condominiums. </a:t>
            </a:r>
          </a:p>
          <a:p>
            <a:endParaRPr lang="en-US" dirty="0"/>
          </a:p>
        </p:txBody>
      </p:sp>
      <p:sp>
        <p:nvSpPr>
          <p:cNvPr id="3" name="Title 2"/>
          <p:cNvSpPr>
            <a:spLocks noGrp="1"/>
          </p:cNvSpPr>
          <p:nvPr>
            <p:ph type="title"/>
          </p:nvPr>
        </p:nvSpPr>
        <p:spPr/>
        <p:txBody>
          <a:bodyPr/>
          <a:lstStyle/>
          <a:p>
            <a:r>
              <a:rPr lang="en-US" dirty="0" smtClean="0"/>
              <a:t>Commercial Residential Wind Transient Occupancy Eligibility</a:t>
            </a:r>
            <a:endParaRPr lang="en-US"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371600"/>
            <a:ext cx="8839200" cy="4525962"/>
          </a:xfrm>
        </p:spPr>
        <p:txBody>
          <a:bodyPr/>
          <a:lstStyle/>
          <a:p>
            <a:r>
              <a:rPr lang="en-US" dirty="0" smtClean="0"/>
              <a:t>Senate Bill 1672 requires changes to Citizens coastal account eligibility to state that the corporation shall cease offering new commercial residential policies providing multi-peril coverage for risks located in the wind-only eligible area and shall instead continue to offer commercial residential wind-only policies. This change applies only to new business and specifically states that the corporation may continue to renew existing policies in force as of July 1, 2014.</a:t>
            </a:r>
          </a:p>
          <a:p>
            <a:r>
              <a:rPr lang="en-US" dirty="0" smtClean="0"/>
              <a:t>This change does not affect current eligibility for ex-wind policies written in the commercial lines account.</a:t>
            </a:r>
          </a:p>
        </p:txBody>
      </p:sp>
      <p:sp>
        <p:nvSpPr>
          <p:cNvPr id="3" name="Title 2"/>
          <p:cNvSpPr>
            <a:spLocks noGrp="1"/>
          </p:cNvSpPr>
          <p:nvPr>
            <p:ph type="title"/>
          </p:nvPr>
        </p:nvSpPr>
        <p:spPr/>
        <p:txBody>
          <a:bodyPr/>
          <a:lstStyle/>
          <a:p>
            <a:r>
              <a:rPr lang="en-US" dirty="0" smtClean="0"/>
              <a:t>Commercial Residential Multi-Peril Eligibility</a:t>
            </a:r>
            <a:endParaRPr lang="en-US"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76800" y="5105400"/>
            <a:ext cx="4191000" cy="792162"/>
          </a:xfrm>
        </p:spPr>
        <p:txBody>
          <a:bodyPr/>
          <a:lstStyle/>
          <a:p>
            <a:pPr algn="ctr">
              <a:buNone/>
            </a:pPr>
            <a:r>
              <a:rPr lang="en-US" dirty="0" smtClean="0"/>
              <a:t>Rick Scott</a:t>
            </a:r>
          </a:p>
          <a:p>
            <a:pPr algn="ctr">
              <a:buNone/>
            </a:pPr>
            <a:r>
              <a:rPr lang="en-US" dirty="0" smtClean="0"/>
              <a:t>Florida Governor, 2011-present</a:t>
            </a:r>
            <a:endParaRPr lang="en-US" dirty="0"/>
          </a:p>
        </p:txBody>
      </p:sp>
      <p:sp>
        <p:nvSpPr>
          <p:cNvPr id="3" name="Title 2"/>
          <p:cNvSpPr>
            <a:spLocks noGrp="1"/>
          </p:cNvSpPr>
          <p:nvPr>
            <p:ph type="title"/>
          </p:nvPr>
        </p:nvSpPr>
        <p:spPr/>
        <p:txBody>
          <a:bodyPr/>
          <a:lstStyle/>
          <a:p>
            <a:r>
              <a:rPr lang="en-US" dirty="0" smtClean="0"/>
              <a:t>Political Risk</a:t>
            </a:r>
            <a:endParaRPr lang="en-US"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23</a:t>
            </a:fld>
            <a:endParaRPr lang="en-US" dirty="0"/>
          </a:p>
        </p:txBody>
      </p:sp>
      <p:pic>
        <p:nvPicPr>
          <p:cNvPr id="31746" name="Picture 2" descr="http://www.fanphobia.net/uploads/actors/24338/Rick-Scott-Governor-of-Florida..jpg">
            <a:hlinkClick r:id="rId2"/>
          </p:cNvPr>
          <p:cNvPicPr>
            <a:picLocks noChangeAspect="1" noChangeArrowheads="1"/>
          </p:cNvPicPr>
          <p:nvPr/>
        </p:nvPicPr>
        <p:blipFill>
          <a:blip r:embed="rId3" cstate="print"/>
          <a:srcRect/>
          <a:stretch>
            <a:fillRect/>
          </a:stretch>
        </p:blipFill>
        <p:spPr bwMode="auto">
          <a:xfrm>
            <a:off x="5638800" y="1143001"/>
            <a:ext cx="2590800" cy="3809999"/>
          </a:xfrm>
          <a:prstGeom prst="rect">
            <a:avLst/>
          </a:prstGeom>
          <a:noFill/>
        </p:spPr>
      </p:pic>
      <p:pic>
        <p:nvPicPr>
          <p:cNvPr id="31750" name="Picture 6" descr="http://media.cmgdigital.com/shared/img/photos/2012/04/01/6a/30/crist_563747a_1.JPG"/>
          <p:cNvPicPr>
            <a:picLocks noChangeAspect="1" noChangeArrowheads="1"/>
          </p:cNvPicPr>
          <p:nvPr/>
        </p:nvPicPr>
        <p:blipFill>
          <a:blip r:embed="rId4" cstate="print"/>
          <a:srcRect/>
          <a:stretch>
            <a:fillRect/>
          </a:stretch>
        </p:blipFill>
        <p:spPr bwMode="auto">
          <a:xfrm>
            <a:off x="990600" y="1143000"/>
            <a:ext cx="2667000" cy="3828230"/>
          </a:xfrm>
          <a:prstGeom prst="rect">
            <a:avLst/>
          </a:prstGeom>
          <a:noFill/>
        </p:spPr>
      </p:pic>
      <p:sp>
        <p:nvSpPr>
          <p:cNvPr id="8" name="Content Placeholder 1"/>
          <p:cNvSpPr txBox="1">
            <a:spLocks/>
          </p:cNvSpPr>
          <p:nvPr/>
        </p:nvSpPr>
        <p:spPr bwMode="auto">
          <a:xfrm>
            <a:off x="152400" y="5105400"/>
            <a:ext cx="4191000" cy="7921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marR="0" lvl="0" indent="-255588" algn="ctr" defTabSz="914400" rtl="0" eaLnBrk="1" fontAlgn="base" latinLnBrk="0" hangingPunct="1">
              <a:lnSpc>
                <a:spcPct val="100000"/>
              </a:lnSpc>
              <a:spcBef>
                <a:spcPts val="300"/>
              </a:spcBef>
              <a:spcAft>
                <a:spcPts val="300"/>
              </a:spcAft>
              <a:buClr>
                <a:schemeClr val="accent1"/>
              </a:buClr>
              <a:buSzPct val="68000"/>
              <a:buFont typeface="Wingdings 3" pitchFamily="18" charset="2"/>
              <a:buNone/>
              <a:tabLst/>
              <a:defRPr/>
            </a:pPr>
            <a:r>
              <a:rPr kumimoji="0" lang="en-US" sz="2100" b="0" i="0" u="none" strike="noStrike" kern="1200" cap="none" spc="0" normalizeH="0" baseline="0" noProof="0" dirty="0" smtClean="0">
                <a:ln>
                  <a:noFill/>
                </a:ln>
                <a:solidFill>
                  <a:schemeClr val="tx1"/>
                </a:solidFill>
                <a:effectLst/>
                <a:uLnTx/>
                <a:uFillTx/>
                <a:latin typeface="+mn-lt"/>
                <a:ea typeface="+mn-ea"/>
                <a:cs typeface="+mn-cs"/>
              </a:rPr>
              <a:t>Charlie </a:t>
            </a:r>
            <a:r>
              <a:rPr kumimoji="0" lang="en-US" sz="2100" b="0" i="0" u="none" strike="noStrike" kern="1200" cap="none" spc="0" normalizeH="0" baseline="0" noProof="0" dirty="0" err="1" smtClean="0">
                <a:ln>
                  <a:noFill/>
                </a:ln>
                <a:solidFill>
                  <a:schemeClr val="tx1"/>
                </a:solidFill>
                <a:effectLst/>
                <a:uLnTx/>
                <a:uFillTx/>
                <a:latin typeface="+mn-lt"/>
                <a:ea typeface="+mn-ea"/>
                <a:cs typeface="+mn-cs"/>
              </a:rPr>
              <a:t>Crist</a:t>
            </a:r>
            <a:endParaRPr kumimoji="0" lang="en-US" sz="2100" b="0" i="0" u="none"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ctr" defTabSz="914400" rtl="0" eaLnBrk="1" fontAlgn="base" latinLnBrk="0" hangingPunct="1">
              <a:lnSpc>
                <a:spcPct val="100000"/>
              </a:lnSpc>
              <a:spcBef>
                <a:spcPts val="300"/>
              </a:spcBef>
              <a:spcAft>
                <a:spcPts val="300"/>
              </a:spcAft>
              <a:buClr>
                <a:schemeClr val="accent1"/>
              </a:buClr>
              <a:buSzPct val="68000"/>
              <a:buFont typeface="Wingdings 3" pitchFamily="18" charset="2"/>
              <a:buNone/>
              <a:tabLst/>
              <a:defRPr/>
            </a:pPr>
            <a:r>
              <a:rPr kumimoji="0" lang="en-US" sz="2100" b="0" i="0" u="none" strike="noStrike" kern="1200" cap="none" spc="0" normalizeH="0" baseline="0" noProof="0" dirty="0" smtClean="0">
                <a:ln>
                  <a:noFill/>
                </a:ln>
                <a:solidFill>
                  <a:schemeClr val="tx1"/>
                </a:solidFill>
                <a:effectLst/>
                <a:uLnTx/>
                <a:uFillTx/>
                <a:latin typeface="+mn-lt"/>
                <a:ea typeface="+mn-ea"/>
                <a:cs typeface="+mn-cs"/>
              </a:rPr>
              <a:t>Florida Governor, 2007-2011</a:t>
            </a:r>
            <a:endParaRPr kumimoji="0" lang="en-US" sz="21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8915400" cy="4830762"/>
          </a:xfrm>
        </p:spPr>
        <p:txBody>
          <a:bodyPr/>
          <a:lstStyle/>
          <a:p>
            <a:r>
              <a:rPr lang="en-US" sz="1600" dirty="0" smtClean="0"/>
              <a:t>The Florida Homeowners insurance marketplace has been a laboratory for experimentation. The focus on Citizens and the Cat Fund as insurers sponsored by government has prevented some from viewing the finely toned tools that Florida focused carriers have developed:</a:t>
            </a:r>
          </a:p>
          <a:p>
            <a:pPr lvl="1"/>
            <a:r>
              <a:rPr lang="en-US" sz="1600" dirty="0" smtClean="0"/>
              <a:t>Home Hardening</a:t>
            </a:r>
          </a:p>
          <a:p>
            <a:pPr lvl="1"/>
            <a:r>
              <a:rPr lang="en-US" sz="1600" dirty="0" smtClean="0"/>
              <a:t>Wind Mitigation</a:t>
            </a:r>
          </a:p>
          <a:p>
            <a:pPr lvl="1"/>
            <a:r>
              <a:rPr lang="en-US" sz="1600" dirty="0" smtClean="0"/>
              <a:t>Enhanced  catastrophe modeling</a:t>
            </a:r>
          </a:p>
          <a:p>
            <a:pPr lvl="1"/>
            <a:r>
              <a:rPr lang="en-US" sz="1600" dirty="0" smtClean="0"/>
              <a:t>Sophisticated underwriting</a:t>
            </a:r>
          </a:p>
          <a:p>
            <a:pPr lvl="1"/>
            <a:r>
              <a:rPr lang="en-US" sz="1600" dirty="0" smtClean="0"/>
              <a:t>Arcane pricing models at the catastrophe level</a:t>
            </a:r>
          </a:p>
          <a:p>
            <a:pPr lvl="1"/>
            <a:r>
              <a:rPr lang="en-US" sz="1600" dirty="0" smtClean="0"/>
              <a:t>Holistic business models such as People’s Trust Insurance Company</a:t>
            </a:r>
          </a:p>
          <a:p>
            <a:pPr lvl="1"/>
            <a:r>
              <a:rPr lang="en-US" sz="1600" dirty="0" smtClean="0"/>
              <a:t>Catastrophe response protocols</a:t>
            </a:r>
          </a:p>
          <a:p>
            <a:pPr lvl="1"/>
            <a:r>
              <a:rPr lang="en-US" sz="1600" dirty="0" smtClean="0"/>
              <a:t>Alternatives to reinsurance</a:t>
            </a:r>
          </a:p>
          <a:p>
            <a:pPr lvl="1"/>
            <a:r>
              <a:rPr lang="en-US" sz="1600" dirty="0" smtClean="0"/>
              <a:t>Emergence of Demotech as a viable rating alternative (FSU Study and 25 year track record)</a:t>
            </a:r>
          </a:p>
          <a:p>
            <a:pPr lvl="1"/>
            <a:endParaRPr lang="en-US" sz="1800" dirty="0"/>
          </a:p>
        </p:txBody>
      </p:sp>
      <p:sp>
        <p:nvSpPr>
          <p:cNvPr id="3" name="Title 2"/>
          <p:cNvSpPr>
            <a:spLocks noGrp="1"/>
          </p:cNvSpPr>
          <p:nvPr>
            <p:ph type="title"/>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Content Placeholder 5" descr="SizeSurvival2.jpg"/>
          <p:cNvPicPr>
            <a:picLocks noGrp="1" noChangeAspect="1"/>
          </p:cNvPicPr>
          <p:nvPr>
            <p:ph idx="1"/>
          </p:nvPr>
        </p:nvPicPr>
        <p:blipFill>
          <a:blip r:embed="rId3" cstate="print"/>
          <a:srcRect/>
          <a:stretch>
            <a:fillRect/>
          </a:stretch>
        </p:blipFill>
        <p:spPr>
          <a:xfrm>
            <a:off x="609600" y="990600"/>
            <a:ext cx="8077200" cy="4881563"/>
          </a:xfrm>
        </p:spPr>
      </p:pic>
      <p:sp>
        <p:nvSpPr>
          <p:cNvPr id="3" name="Slide Number Placeholder 2"/>
          <p:cNvSpPr>
            <a:spLocks noGrp="1"/>
          </p:cNvSpPr>
          <p:nvPr>
            <p:ph type="sldNum" sz="quarter" idx="12"/>
          </p:nvPr>
        </p:nvSpPr>
        <p:spPr/>
        <p:txBody>
          <a:bodyPr/>
          <a:lstStyle/>
          <a:p>
            <a:pPr>
              <a:defRPr/>
            </a:pPr>
            <a:r>
              <a:rPr lang="en-US" dirty="0" smtClean="0"/>
              <a:t>25</a:t>
            </a:r>
          </a:p>
        </p:txBody>
      </p:sp>
      <p:sp>
        <p:nvSpPr>
          <p:cNvPr id="4" name="Title 2"/>
          <p:cNvSpPr>
            <a:spLocks noGrp="1"/>
          </p:cNvSpPr>
          <p:nvPr>
            <p:ph type="title"/>
          </p:nvPr>
        </p:nvSpPr>
        <p:spPr>
          <a:xfrm>
            <a:off x="0" y="228600"/>
            <a:ext cx="9144000" cy="1143000"/>
          </a:xfrm>
        </p:spPr>
        <p:txBody>
          <a:bodyPr>
            <a:noAutofit/>
          </a:bodyPr>
          <a:lstStyle/>
          <a:p>
            <a:r>
              <a:rPr lang="en-US" sz="4000" dirty="0" smtClean="0"/>
              <a:t>Questions?</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1"/>
          <p:cNvSpPr>
            <a:spLocks noGrp="1"/>
          </p:cNvSpPr>
          <p:nvPr>
            <p:ph idx="1"/>
          </p:nvPr>
        </p:nvSpPr>
        <p:spPr>
          <a:xfrm>
            <a:off x="304800" y="1371600"/>
            <a:ext cx="8610600" cy="4525962"/>
          </a:xfrm>
        </p:spPr>
        <p:txBody>
          <a:bodyPr/>
          <a:lstStyle/>
          <a:p>
            <a:pPr marL="0" indent="0">
              <a:spcBef>
                <a:spcPts val="600"/>
              </a:spcBef>
              <a:spcAft>
                <a:spcPts val="600"/>
              </a:spcAft>
              <a:buNone/>
            </a:pPr>
            <a:r>
              <a:rPr lang="en-US" sz="2000" dirty="0" smtClean="0"/>
              <a:t>Demotech, Inc. is a financial analysis firm specializing in evaluating the financial stability of regional and specialty insurers.  Since 1985, Demotech has served the insurance industry by assigning accurate, reliable and proven Financial Stability Ratings</a:t>
            </a:r>
            <a:r>
              <a:rPr lang="en-US" sz="2000" baseline="30000" dirty="0" smtClean="0"/>
              <a:t>®</a:t>
            </a:r>
            <a:r>
              <a:rPr lang="en-US" sz="2000" dirty="0" smtClean="0"/>
              <a:t> (FSRs) for Property &amp; Casualty insurers and Title underwriters.  FSRs are a leading indicator of financial stability, providing an objective baseline of the future solvency of an insurer.  </a:t>
            </a:r>
          </a:p>
          <a:p>
            <a:pPr marL="0" indent="0">
              <a:spcBef>
                <a:spcPts val="600"/>
              </a:spcBef>
              <a:spcAft>
                <a:spcPts val="600"/>
              </a:spcAft>
              <a:buNone/>
            </a:pPr>
            <a:r>
              <a:rPr lang="en-US" sz="2000" dirty="0" smtClean="0"/>
              <a:t>Demotech's philosophy is to review and evaluate insurers based on their area of focus and execution of their business model rather than solely on financial size.  This philosophy was the catalyst for the Demotech Company Classification System to stratify and categorize insurers by broad operational categories.</a:t>
            </a:r>
          </a:p>
        </p:txBody>
      </p:sp>
      <p:sp>
        <p:nvSpPr>
          <p:cNvPr id="3" name="Title 2"/>
          <p:cNvSpPr>
            <a:spLocks noGrp="1"/>
          </p:cNvSpPr>
          <p:nvPr>
            <p:ph type="title"/>
          </p:nvPr>
        </p:nvSpPr>
        <p:spPr/>
        <p:txBody>
          <a:bodyPr>
            <a:normAutofit/>
          </a:bodyPr>
          <a:lstStyle/>
          <a:p>
            <a:pPr>
              <a:defRPr/>
            </a:pPr>
            <a:r>
              <a:rPr lang="en-US" sz="3200" dirty="0" smtClean="0"/>
              <a:t>An Introduction to Demotech, Inc.</a:t>
            </a:r>
            <a:endParaRPr lang="en-US" sz="3200"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Florida and Bermuda</a:t>
            </a:r>
            <a:endParaRPr lang="en-US"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4</a:t>
            </a:fld>
            <a:endParaRPr lang="en-US" dirty="0"/>
          </a:p>
        </p:txBody>
      </p:sp>
      <p:sp>
        <p:nvSpPr>
          <p:cNvPr id="40964" name="AutoShape 4" descr="data:image/jpeg;base64,/9j/4AAQSkZJRgABAQAAAQABAAD/2wCEAAkGBxQTEhUUEhQUFhQWFxwYFRgXGBgYHRocGBkbGBwcFhcdISggIBwoHBodIjIhJikuLi4uGR8zODMtOCgtLisBCgoKDg0OGxAQGywkICQsLDQvLC8vLCwsLCwsLCwsLSwsLCw0LCwsLCwsLCwsLCwsLCwsLCwsLCwsLCwsLCwsLP/AABEIAMcA/gMBIgACEQEDEQH/xAAbAAEAAgMBAQAAAAAAAAAAAAAABAUCAwYBB//EAEAQAAIBAwMBBgMGAwYFBQEAAAECEQADIQQSMUEFEyJRYXEGMpEjQoGhsfAUwdFSYmOi4vEVFnKC4SQzQ1OSB//EABkBAQADAQEAAAAAAAAAAAAAAAABAgMEBf/EACkRAAICAQQBBAEFAQEAAAAAAAABAhEDEiExQVEEEyJhcYGRobHB4UL/2gAMAwEAAhEDEQA/AO3rxjitGv1HdoWEFuEBMSxwon3/ACmonZOouPaY3htcOykYOFMDjGRB9J9K4NLq+jAsuztB34ZgxUBislQQYgkrnpMZHIP4tR2JE/bIAMOzLtCyB1nJg8Y554B5vT9p3Ozrl26qve0jzcu2w43WnyzXLQblTklZGciu9NnfADFYfvV58QIJhgCOGbz6LMzXVjhB7s1ZT/8AKk83p90/lur0/C3U3QPUp/qq1HZ8yRcyd0kDG6SD1J9CCZwBK8VrbsURG8ziSRO4DBDCRgrAgeXrV/bh2/7H6FcPhX/FGOfBx7+Kvf8AlT/F/wAn+qrez2dtcMHaBOD/ANITn2A/Kp1UcI9Fkc1/yp/i/wCT/VXo+FT/APb/AJP9VdJSo0IHIa/4ZuqyXLdxDs3blKkFkIMhTuidwU58j55j2Nb5j94FdsyyIPBwa5hvhRh8t4Hy3JH5gn9KpOHghxswS+CJmtWuusFlOZE4nE5gf781JX4buj/5U/zf0rAdh6jzt/U+/wDZ86z9tlNBFt3nLiQVUopgj7xDSpMdMdR+dR01F7YTB3fZxIAyT9oB6Dzj61Yt2FqBJGwnyB/ISAPritbdk6kZ2fRkJx5eKZpofgr7bNVu9c3qGU7SqzAiCQS27mIMCJ69axS/di3KzgG5jOTED25PtXt3S6hcm0/4At68Cf36mgS9/wDVd/8Aw/8ASo0snQyaRPNag+2RMgRH49J/fzCq99U88ER82OOhmes1rfVz/LM/XzqdNKmQo7ll/Ee1Qu2LxNh9sSBIOPDGd2eY5jrxIma6vRdlW+6UOilmUFjyZInDTgDjBqm+JOwwli46MxCDftYBoCENPKgxt3QZ+WKvHG00zTSQkiBAgRgDEfhWVR7Nz9/v3qRXsJ2ee1QpSlSQK3tpSApJEMu4HPTke/8AUVqtIWIA5Jj/AHqdp2uZAAAkSSDANoTj8FzVZOi0VZDGnb+y2OcH1/ofoa2XtGyiWEGSCOYiMkj1MVl/EuQBtxIIwcwxP4iWn6V7euuVMgAEEzBE+OT/AJo5/sj8Ytk1GiJSvSI5ryrlDVqdUrm2FmQ5JBUqQAjCYI4kgTxmOtFuhA6mPFuZCerbSSueo2z658jW2qvU9l4YtevtyYLLBjPAX9K5X6ZLHoX5NVk3sx+IrpCMtoo19WUpaaGNxlZX7soSCQ48JjoxqR8WdtPfFpbfhKlLhu2Ha4BcCyyq6bdyZKzwfcbay1PZyNkruYZVmJYgwQMmf7R+p/GKvZ91dircG0AbpAJ5E7SZjwjHOZ88Uj6Zx7OiHqYq9r/P9j4R+K71jvLeps3GtFmu2nRAHJvO151uIWgEM7Dp0ieavNd8YOQDYs+GCW72A3GAqq0fiWFUjafUQIa3O5ZkAjbHjgBZkmSDPlxmvDorpiWWBtPIBw6nlVH3QwPQyBHU39lFfeNOj+L9fcVUt3+z++2R3d5GtXHdRBwzosluigjPkK+nWHJVSRBKgkAzkjoetfNT2bvthdQttzmZUFTnw4OJjyjI8qiW9Fe00/wV0opBD2WZzacFSvhg7rTRHjtkHA5iqSxM0jlTPoura+t1mU/ZLbEAwdzneMLAbnYfnzwFkyI//EdVsDHT+IlPCPuhiwYMZ5WA0xBBiBzXzazfbTx3gvvbLuUQXnuG01wHxqpKhykkgEEzx4jJ+hafTrfG/T3rcJ4Qth5VHC3lKmCBI75TtIGV4E1kbyjVbp2uv9+yYus1A2hrQMuoJAI8JZkYxJiAouezbefEbaq59Ncuacq8rdZTw7DaSSQN65xgY/OtK6XUre3b0a13khJZSqhHtjxHdvmUYggAEHnkipn8R9ptp7LOq7j8oyMM2FJB5ExgZqR2Pru/spd27Q4kCQceePXpz51V6hbtu3p3v3LNtbAHe7yX3NAQsLh2kHaWIwSSQPWud0nxLatjadYid3dBuG5bvLui3aQgSqjaxNxt5mSytyZEaXdmrnD2tOn5Xz9eKPoVK5tdDeuWZtXVbfbfu3F92B3pCsGAySc7hjiB52PZWjuI9wvw23b9o7xCKpEMI+YEz61JkTrlzO1RLRPMCPU/p5x6Ejy3fmJETwZkH/pI6+nODWq6ILSSpYrtYDACxgngZnB5DY86ip2IAwbe+NpjESu7MR/eJB6GPIVPBVbk/R/JAyoJAIyCJwf/AD1IJ61A+JdAblhhbXdcUhkAgdQD/lJ+grz/AICvh8TQu6Jg/OADk9MfTExisrXYaL95+VJzE7fCd0cgoSpB6ewislq5JWxu7LuKtu3ZNxGuogBXcCZUDcI5gEx7RVd25r1uF9Kq3HuFCSLbqsCBAYzMEmCCOOnFSrnYaEMNzAMGECBhmZox08ZEeWK1aDSW11TwkMlm2u9vEW+YA7iSZhYkmWzPFXx7O10RLQ04yvfiq5+76qzj9DcJAnBIEj3HFWamoeu0/d6i8mcOWE9Rci7g9QCxH/aRUqycfv8AfSuvG7OPLGmbKUpWpibLN3bkAT5nMeePWp17UN4pQfeLCeO9iZHTiP8AuqtBqYNcNzNtneZcE/3t0DHBPnPEVSS+i8ZV2ZDtIgghQI9+N2+P0H4V4vaBEeEYjB3Hht3BPU/pWK63ABUkTmSDOMTjpHtjis27RwwC4YHrP3Qg6eU+8+lRp+i2r7IbtJn9TP51jSlaGRHfVAOFjnk9ATwD7x+lam1wNtWid4kgZgRLH8B+tTaVWn5JIX8flxHy8QeSYgDHmRWF/tPaJ2z4SeeGEyp+h+lWFKjTLyCP/FDfsj8em4iQvvGakUpVkn2QKwa3WdKNCyp7R0AuLBLCCGBUsjAqZBUjgg/sirH4K7auLqDpdSLZuXEL29QoVWvi2QCL64JuAMDImRuOM1my1DaxcW4Llq69shGTwhTO8oZhgRPgIBIPzHNYZMdnRiy1yfQL95UVndgqKCzMxgKAJJJOAAOtV/aHb1m0oO7eSAVS2VZiCNwIEgAEEZJAyM5rir+mdz9pcu3OfnuMy5IPyYX5gOmMjFe6fs9UAVFVVHCgAeg4H7islhfZs8y6M+1u0r2qZdwRLamditcaSQfmMqp6H5fOtBsE+fqM9f3x6edWC2ay7sVvHHSMJZbZQaAX9ES2iICE7n0zn7NpInuyP/beBAIxPSvoPZPxDav2bF1ZHfiQOdpBVGVj5rcYJ7/jHL3rP7/f4VS6e1/DaqzcUnubl9UvWmZgk3riL3qiYDC4qMQZBieRNY5MfZvjyXsz6d/xKyW294kkDBYZkleJ8wR+VY2NZbBgOu0gFTunkwRJPnHPnHStdnsOwg2rbAAERLHBuG9GT/bJb8Y4xWOl7Ls+Ne7G0DuwJYjYIaIJj5yTPM1kuDV8m09rWt22esbvu/KzZM4wp59Kmo4IBBBByCOtRdR2ZafcXQHd80zmQV4nyNaOxNJeth1uujLu+yCrG1AIA9vTMeZqrLqKabvj+fwWVVvaKEXrDglfEUYjghlJVWHluAj196sqh3QXuqPuW8sDwWO0oR5xn0k+YxfG6f7mWRWv2OR+JtLet6h7t3Y1twVtx4Y2KWCt5H5zMmYJwAAIfZ+tDkiIG0ENIgks6kL7bJmOvXk9r8Q6M3bDBRLr47f/AFJkAe+V9mNcbprrE/j+5+ma1wvainqXqeqlx1twaz2ygZlIYQ20GCAeQYJiSGUriennjH/j1qCYbAmPBJyRjxen5gc4FoDWKIAIAiunc47j4K5+2ArQyOMuJlDi2AxY+LjaZjnipmj1QuLuUMBJHiEceXpW+lSkyG0KUpUkClKUApSlAKUpQClKUApStdu+rfKyn2IP6UsGylYq4PBBgwY8/I+teXLyr8zKJ4kgUtAyikV4zgCSQB5nA+teW7it8pB9iD+lRsDOlYhwRIIgcmfLmvLd5W+VlPsQf0qbBkwqB2joUuIyOoZSIIMkRnn/AMR0qc7gZJA9zFestVkrLRdFZ8Odr3NHfFlzcfTX2VbbPc3CxdJOGZzItt+MMIHzAV9AvTbtNsEsASMcnkmBzkkxXA9paBbiFHEqRnMH0g8gjzmarn1t3StbvjUalkS4nerc1F24htswR9wuFhgHdIEiK5Z464OzHkTO9btp1tuzWXYoCRsVgbgDwCqkECVyAWmQw8id1jtUh2S8u0KHPeEFUxeNtR4upXaQZIMniKm39WAFZfGGiCpEQRzu4jjPGRUXV6e1qrRW6p2bwBMrJBABU+RJgEczjmsWnVpG8NOpKT27LKqXW6xrOqSRNq+FtjPyuGPT1DD6elSU7UtKFUSBkCAYCrPix92AvtvEx0zfWWrixlgciUMyIIIkYaSpB5kiORWsIuL+UdjLJuvi+CcTXy+7dW7fc2iRbW5cKltwMMUfco4wQyQcwwnmK+nWp2ieYE+8Zqg+Lez5s95bADWiWMCJRj9pwMkfP5naR1NZxbUi7UXBqt+v9ORWzfaUZhtZWG5cbZDRA5JlgfTbg1KFi9unesZheRlhzgcLIjzg9YGehvY9KmCu6Ks4JNplZc0V1u5Jddybtx6ZZSCPDJgKRyvPJyK9Gn1Hhm4ny+KJBLbpESDAjH7xZ0qdJXWyNorLICGbdkkekkmKk0pVirFKUoBSlKAUpSgFKUoAar+xrbC2pJERxtgjPUzn6VYUqrjbsEDs64Abink3XIEHjzrEFVe73izuiDtJlYjaP6etWNKjRsl4JKq9aZdKVYZjj03SB9IFb9ChFy5ujcQpBA2grHl5z61OpULGk0/AsrtIPsXwebn6mtWmg9xtBlR4zBwNsEGepNW1Ke3wLK3tJDcYIFJAUk5jJELM4MZMTUns+4WtjdIYeFp81wak0qVCpXZBhcWq3V2wZBGCIIP85/fNWjVX6kT+/P0/fT2qJmuN7l1//OLKHQWxhgl28EBE93tuuAik+QGPQ10Wra2i+JQQxjaF3buWjbGeC31qr+BLcaGywj7XddlREi67XFJECDtZZHmDVzqdOriGnBkEFlIMEYZSCMEj2JHWuJvc7iGur0x4NogzLDaQNkCHYcEYwYOD5UbU6YZ3WcsbcqUncp8QkZBU5PkROOa2XuybLW+7KDZ4sBmHznc2QZgk1g3Ytg8p0I+d+GMkHxZE5/2FLYokWgSoK3AwIwYDA+ogj9a9BklHhpE5GCCdpBXOOB6zULszSXku3d7obGO6UA7h5liczMySTJM44qbrPkJ6r4h7j+okfj05qE7JnDQ9nZ8p7N1At3GTbttG4VQMd3dsCFCMxw0iACCRuDL0FWi664AJVWJZh4QVG1bq25yW6Et/tnDUdnWrV2/Ze1fvMTtt7ZfwsA5LAbiSQQDKH5SZEyZXZYItJIfaZVS53GUUbgzgAM2Tnkw85UmujFPpmHqMcVJuO6/YwTtVTwpIC7jkTAMHHpnmOK16jtF1JlDCzuAUscLbbwkGCfGen3SPWrSldNPyclrwa9Pd3KrREiYrZSlSVFKUoBSlKAUpSgFKUoBSlKAUpSgFKUoBSlR9TptzI3hO2cMJ5KmRnkbcH1NAiRSqq12XcVAqXmAHdgCAFC2xBCgcAjHPQcVJGkYFIuNAHjDS24jIMzIk8jiMCKi34LUvJLaqjtK2zju0bY9wi2jHMM5CqY92BrO32W4gm++6V3MOqq9xlXMjhwJjOwTyai3tCbt7S6fvkVwTe7y45DE2kiUE5aX3ROACelY5W1Fujf08FLIo33zvsfS9Zp5svbtwpNtkSMBZUqvHAGOKg6uxqnuoytaS2ollDMTuhlw2ziGHIwQDBjPF2PjbUaZ3t3zbvoytc092UU7FubW37GgiCIhQ2GkRmvoHZ/aNu8FKOhJRX2h1YgMAQSAeMjPrXHZ3SxuKt+Wvvb65KVLt57jJb1FltRb3bh4gArPbKjbBBICtPUb49anafSakPaNy6rKhluhJNplMwgDfaMSOIC/eJxZW9KiuzhVDvG5gMnbxJ6xNQddc1AZu6ClQbUAjJBcd5BkDK9T8sTmYBX2RPTfxv9fPZZ1r3SWVh7eojP5mI9vOqZddqd6HuW2sg8EcNvYfPHhOwBvFjpMkVs/jLzlVNiJk7mDgKAQFaYlSQWO2QwjMTNSijOf+O1u27P8AE2f/AH7IKksMAwXQk4kDcYkwdwmfEpqew7obcSkFCEVjkldithjmNxMmcsGPWup7R7PfVBbL23tqXLd4rExCjaSGmeduf7JiIiuR7JttbLoxJ2uQvmNsKQeu7crc+YrXG7kUyxSxKnv4/wC9k0s+zwMoOcknxQvI3CPXGPWpGmLSdzqRA2gevWeuBzAnyrz+FVgAZgcCT5cVmdEhJJEz0JkZbcceU9PfzrpSZyNo296vmPqK9S4DMdI/MT+hrUukUEkCCZk9fFk5rKxYCCF4/oIq6sz2NtKUqSBSlKAUpSgFKUoBSlKAUpSgFKUoCL2gH2ju5mekDGeST5x5+x4rArd7thPj3NtbAG0uduJ6JH0qbSoomyuK6gGAVIUpDdWEjcCCcYkTzEckmC3NTsJKoGgQozknMsWHA/Oasa83CYnPlTSTq+is7zUgEBATLwTt4klSQH4jHnxxUDt7QteW5bdd21Q1tlVQ2+OULkgNz5RIM+XR1o1A/wB/3+8VSUS0J07KzsHsI3oskgNsVr7FZxAQgAEeNwreKehIwIrv9X2UGVlRu7BVEAUCFFssV2jERuxERtHqDxHwbqhZvmxftvvZh3V9Xuk3VJZgt63Mkp8smQQZgZNfR64pNXS6PRcZ0py/9b35KO58PfJtuEAGXxk/ZhQRH3w4Lg9GuM3PNloNIbYcFi25y+QBExgDjkEmIksTFSqCq2QKVWN2k+xSLVwsysfkYbSFLAEEDPA6AnrUjR6t3YhrTIAAdzHknoB6DnyIIzybvHJKyLRLri/i7SbL63B8t1cwPvpyS395WUAf4Z9a7Sue+N2Isqwts+1w3hE7RBB3YJiD09KrGWl2yyxvI9MeWUenP7/f6VIFUw0r7T3dyGZrjFto5diVPGYyuZ5nMAVKu6HcHG4kPsyTuwrScGVyPwM5kV3RZ50oon0qsu9n3ASLd0qu0jpIO2ARiMHpED8q3XNNcnw3IG5TBySoEET5z4p68GIq9vwV0ryTaUpUlRSlKAUpSgFKUoBSk0oBSlKAUpSgFKUoBUDV9nsxco+wssSFkg4zkxwoGAD61PpRqyU6K9+zmgbbrAguWJk7t0x96QBPAPTpRezjIJuMdpUjnlRBMT7mPXM1YUqriidTOa1dx9I1nVibrabebmShe0wcMsCRiQwnrbr6XrtMboVkZY2ypIOJg7lHqIE4IExznj9TYBBBEgzI6GfOqbQ9qahNN/Bjd9gVFi9bubSArZt3hIM/w7ALAOSJjEc0k4ytHXjncaZ9FbQXQABeIhNvuZyTjquP7pGOpOd3QuWB7w+EgryDxEkDEwWxwTzIgCF8D2lGisOE2vetW7l0k7i7siyxfcxacQSSY2jFXtZvJI10orP4G7uLd7B2kA5ME/3TggkKY+7BAmZqHrtedMG33e8uFQLaEzHmz44BnxHmY8jV/XN/FHY5bdeUyQBKx0HWfx/WpU9Wz/opkuMbiQvhztm53ot3HLrcPLZKt0jHBONuAJkRmeq12m7y2ybmSRhkJVlIMggj1H41xnwvpDcvhulvxH+Qn3/IGu6qMiSlsU9PKUo7nzm7pGsO1tyPAJDZhkgkNEkj5TgkmRyeTMt3V4kSOc/jE+1TPja4EdbiwxW1cDLImVG9MdAfHn2rl3S2pt22Ui5BgEj5blxLbEkggt8pz5RPIrfHLayuWHyL1L6kwGBMBoB6GYPtg/StlU1rtFFXeqtO1F8ZXIJWJIJEgXQeg8UdPDtTtu3HiDCCgJjE3MjaeuP51tqRg4PotKVA0vaiu4UKQCoZT4eTvwQDIwk/kYNT6snZVprkUpShAoaUoCxuWF3EKUCeFVOCTuiTPn1MwOlZWtKgxO4NtHSQCSxI9dqCfc1WV6rRx7fXB/KqaX5LqavgkoiuSxO0TgYwIJn2xFbDtFwDaCqDxgxkgS3TzxUGvWYkyck81OkaiyOlSCoI+dvFIkgAwB6fznmtVrSp4TJyxGduAMgkT1HTzFQaU0vyNS8ExdKvVugOCPvbePafy+kRxkxkTg15SpSoq3YpSlSQKUpQClKUBiyzXPdr23tNduIhYMm5goE70gHBMGUP+TzMV0dRtdpg6lTInqpKsPZhkf0JHWqTjaL45UyJ8EdtvqLej0pKW0s2kS+neIHfbbhBAYttICNA+bxA4kV2/Znahud39mVFy21xTOAFKAAghTJ39BGMEzXzR9MNK1m8qm4bN5HYkKGKklGggAYDkxgV9bNsYwMcYGI8voPpXC46Wel7imlSqv5+yrPbqgjfbdVPeeLBH2bAYgyZBnjHFbrXbFtnKKHLAmYUx4CAxn0JjzxiZWZWp0iXFKOoKEQR0IJkg+hPP86A25+5JkH5ZP3SD5/LB/6Y6VBBq7PW2R3ltApf5jCyYJGSpI5nr1qXWuyVyqbfAdpVY8OAQCBxggx5EedZqwPB4MGoISON+KuzLSX0dBF27vZpJghAAceZLr9PeYunBHP7/H989a1fEa3X1DpqGXaqzb2jARnBIg5k90AZnI9c6hopS8qmO9BGQSFJtrbECY2wswIrpwbR2Rl6tyc6lK9lvz1x+hZUmq7WaK6+4reKErA2gwDtZdwE8+KfcDyrDTdlspzefbLEqCQPE7OcyWnMTu8/SOm34OOl5LQmlVTdlOSftcNc3sCCZ8KqAZMYKgiIA6Cp2jslECs7OerNEn6UTYaXk30pSpKilKUApSlAKUpQClKUApSlAKUpQClKUApSlAK8Ir2lAVfa2i7226EkblI3CZHkQfQwfcVc/Cvxjba0Letv2beoW49qWe3b73YwCuFLmCQVlTBmYEVodZqu1mhVgQUVgehUEHzwef351z5MdnRiyVsfR0cHIII9M1Vt2GkltzzudsncAXLk7VOF+cjAE9c18qutd0N22+jum2rPB05Y92xOSyWydoYKCSIj6A19X+Hu2F1VvcohlO1l5gxM+x/lXK9nR0qabo02uwAI+1ckKVk8Em2tuSvBwvBkceQjRc0lzSqDp0N5nZFubiF4gbz5mIEngc4FOxPipNTcFtbbqSpaSR09vernX6hbdt3adqqSdvPsvr5f71V7rY0xZI2pVaOE+JLRPaTtIgae0pXrh7rBvQZdfdWrfYGK5zshWd7xUlXDrbLG53nhW4bsEsoE7LhkdTJwTVp/6hZ27XlhBJAgF33H22lY64612Ytoqzl9So62ou154LWlQbIvbl37ds5iBiHHn6If+4+WJ1dCZytUKUpQgUpSgFKUoBSlKAUpSgFKUoBSlKAUpSgFKUoBSlKA1am4VUkcgfvqP1rS2rIHyluMjg7uoz7j3gTmal1G1COWBU4xIn1k/jAA9iarK+UWjXDNd3WkAeGCQSsmeFZuPPw+eJXzxhf139w4JBmegJkY44meJ61mLLkEsfFt8OYg+Icjz8JPqK2am0zEFSVAB6nmRt6xxPM89Oar8mi/xTKTt7Q97ZfahNy34rYLEHfsIE7fciJIM5iud7F7vZvslocAkG47QZJOCTBkma7u6jbOm6PwnMfy+tfPtH2c5KP3F1byFg4CBSzT41a4SEZS0sDn0IGK5s0HsXu1R1Pw12kunvi4wJEFTHTdGfwrtfj64RpQBwbqSPMLLj/Mqn8I8xXzbT6a++O6a363ChHHRUYk59ueasv4vW3f/T3boc7g7OAx2AowO3cx8XAA/wASYO2DjCEi2NtRaZ78NaguLjuEVe8IUxtLRgs3mSRg+UGujFV+ptIigfIJJG0GMKfIjofrAr02hu2hzOcAHEMJ68AkYx+VdsLiqZk1e5YUqsv4Afedrn2IDLIjPOP3ipOktCSwYkZEHpmfyx+fnV1K3RVxpXZKpSlXKClKUApSlAKUpQClKUApXhNe0ApXk9Ote0Bpv2dxXyVpPrgj9TWsPsVULeIg7SZMx5wPUdf61KrVesK0bhMcfUN+qiqtdosn0yI26SO8A3q20LJgzE7omASOgivGQhZR9qy2SD18KDjABgcVLs2FWNvSev8AaOfzFe90sR0meeDu3frVdJbUR7jkztuAACJJ6iCTMR8vUTW+wGySwIOR9T+W3b9KxfTITkc9JjoBx7AV7JUgAeCDmcg+QFSlT3IbTVI31E1WpdWgKSoXdgEkkT4R6mB7delSlMgHienlUDU27u8hHABUsgJzugKcdVEz5SRVmRHkz0muLMFZCjFS0EzgbOo8yxH/AG/SbVYLV0EPcuABSpaAqhgLbK0iCY3NugseMeuF3tZSy7bgCQS8IXuSFLAW1E+M7du1gAd2GnBrrS5NPalJaorbz1f5LQMDwQYMY8xyD61hcQQSYA6kwPqf3+Vc/d7M1LlWXu7R8Ach7rboEl3QMBu3QNqtGAQRt2ta2OzidpvObjjMCVTdnOyYME4njap+YbjFt9FWknyajeNyVsCOJuOjbRzOwELvxEEGPEDmCKm6TSLbUAT7+fvOf35yTjftNkJ4QEIUDHijEeUYrJTc35AC59SciOvlmY/DgklTDe2xsu2VbDAEf15pasKuVEGSfrE/oPpUVWvAHwgnasCRE53dfb/zW2/3gLFRIAwJAz6+kfn+VrXNEU+LNy2gIgfLx6Y2/pS3aC8CPr1/f61He7ckgKJAGekmJEkjru/KpdFRDtClKVYqKUpQClKUApSlAKUpQGnU2d0ZAgzkT0K/z5rW2mYRtY4aWkk43BiOeYEfWlKjSmy2ppGd/T7jMwYI/MHnBjEfjWI0uQSzEhgwknoscTGcn3Ne0qNKGp0ak0jyPGTiOvlAMTz1nzHSt2mslfmctgDqOBBPPU0pRRSDkzT/AABG/a5XcZ44O5mPXruAPtPU1tbTAqy/2t0E5jf7+ufpXtKnQg5s8vaQMSTyVgenzZic/NWxbONrQw9RM5P7/pXlKJIhydG2sHsqSrFVLLO0kAlZEHaeRI5ivKVJBkEEk5zzJJGMYBwPw5pbthRCgAeQxSlKJt1RlSlKEClKUApSlAKUpQClKUB//9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0966" name="AutoShape 6" descr="data:image/jpeg;base64,/9j/4AAQSkZJRgABAQAAAQABAAD/2wCEAAkGBxQTEhUUEhQUFhQWFxwYFRgXGBgYHRocGBkbGBwcFhcdISggIBwoHBodIjIhJikuLi4uGR8zODMtOCgtLisBCgoKDg0OGxAQGywkICQsLDQvLC8vLCwsLCwsLCwsLSwsLCw0LCwsLCwsLCwsLCwsLCwsLCwsLCwsLCwsLCwsLP/AABEIAMcA/gMBIgACEQEDEQH/xAAbAAEAAgMBAQAAAAAAAAAAAAAABAUCAwYBB//EAEAQAAIBAwMBBgMGAwYFBQEAAAECEQADIQQSMUEFEyJRYXEGMpEjQoGhsfAUwdFSYmOi4vEVFnKC4SQzQ1OSB//EABkBAQADAQEAAAAAAAAAAAAAAAABAgMEBf/EACkRAAICAQQBBAEFAQEAAAAAAAABAhEDEiExQVEEEyJhcYGRobHB4UL/2gAMAwEAAhEDEQA/AO3rxjitGv1HdoWEFuEBMSxwon3/ACmonZOouPaY3htcOykYOFMDjGRB9J9K4NLq+jAsuztB34ZgxUBislQQYgkrnpMZHIP4tR2JE/bIAMOzLtCyB1nJg8Y554B5vT9p3Ozrl26qve0jzcu2w43WnyzXLQblTklZGciu9NnfADFYfvV58QIJhgCOGbz6LMzXVjhB7s1ZT/8AKk83p90/lur0/C3U3QPUp/qq1HZ8yRcyd0kDG6SD1J9CCZwBK8VrbsURG8ziSRO4DBDCRgrAgeXrV/bh2/7H6FcPhX/FGOfBx7+Kvf8AlT/F/wAn+qrez2dtcMHaBOD/ANITn2A/Kp1UcI9Fkc1/yp/i/wCT/VXo+FT/APb/AJP9VdJSo0IHIa/4ZuqyXLdxDs3blKkFkIMhTuidwU58j55j2Nb5j94FdsyyIPBwa5hvhRh8t4Hy3JH5gn9KpOHghxswS+CJmtWuusFlOZE4nE5gf781JX4buj/5U/zf0rAdh6jzt/U+/wDZ86z9tlNBFt3nLiQVUopgj7xDSpMdMdR+dR01F7YTB3fZxIAyT9oB6Dzj61Yt2FqBJGwnyB/ISAPritbdk6kZ2fRkJx5eKZpofgr7bNVu9c3qGU7SqzAiCQS27mIMCJ69axS/di3KzgG5jOTED25PtXt3S6hcm0/4At68Cf36mgS9/wDVd/8Aw/8ASo0snQyaRPNag+2RMgRH49J/fzCq99U88ER82OOhmes1rfVz/LM/XzqdNKmQo7ll/Ee1Qu2LxNh9sSBIOPDGd2eY5jrxIma6vRdlW+6UOilmUFjyZInDTgDjBqm+JOwwli46MxCDftYBoCENPKgxt3QZ+WKvHG00zTSQkiBAgRgDEfhWVR7Nz9/v3qRXsJ2ee1QpSlSQK3tpSApJEMu4HPTke/8AUVqtIWIA5Jj/AHqdp2uZAAAkSSDANoTj8FzVZOi0VZDGnb+y2OcH1/ofoa2XtGyiWEGSCOYiMkj1MVl/EuQBtxIIwcwxP4iWn6V7euuVMgAEEzBE+OT/AJo5/sj8Ytk1GiJSvSI5ryrlDVqdUrm2FmQ5JBUqQAjCYI4kgTxmOtFuhA6mPFuZCerbSSueo2z658jW2qvU9l4YtevtyYLLBjPAX9K5X6ZLHoX5NVk3sx+IrpCMtoo19WUpaaGNxlZX7soSCQ48JjoxqR8WdtPfFpbfhKlLhu2Ha4BcCyyq6bdyZKzwfcbay1PZyNkruYZVmJYgwQMmf7R+p/GKvZ91dircG0AbpAJ5E7SZjwjHOZ88Uj6Zx7OiHqYq9r/P9j4R+K71jvLeps3GtFmu2nRAHJvO151uIWgEM7Dp0ieavNd8YOQDYs+GCW72A3GAqq0fiWFUjafUQIa3O5ZkAjbHjgBZkmSDPlxmvDorpiWWBtPIBw6nlVH3QwPQyBHU39lFfeNOj+L9fcVUt3+z++2R3d5GtXHdRBwzosluigjPkK+nWHJVSRBKgkAzkjoetfNT2bvthdQttzmZUFTnw4OJjyjI8qiW9Fe00/wV0opBD2WZzacFSvhg7rTRHjtkHA5iqSxM0jlTPoura+t1mU/ZLbEAwdzneMLAbnYfnzwFkyI//EdVsDHT+IlPCPuhiwYMZ5WA0xBBiBzXzazfbTx3gvvbLuUQXnuG01wHxqpKhykkgEEzx4jJ+hafTrfG/T3rcJ4Qth5VHC3lKmCBI75TtIGV4E1kbyjVbp2uv9+yYus1A2hrQMuoJAI8JZkYxJiAouezbefEbaq59Ncuacq8rdZTw7DaSSQN65xgY/OtK6XUre3b0a13khJZSqhHtjxHdvmUYggAEHnkipn8R9ptp7LOq7j8oyMM2FJB5ExgZqR2Pru/spd27Q4kCQceePXpz51V6hbtu3p3v3LNtbAHe7yX3NAQsLh2kHaWIwSSQPWud0nxLatjadYid3dBuG5bvLui3aQgSqjaxNxt5mSytyZEaXdmrnD2tOn5Xz9eKPoVK5tdDeuWZtXVbfbfu3F92B3pCsGAySc7hjiB52PZWjuI9wvw23b9o7xCKpEMI+YEz61JkTrlzO1RLRPMCPU/p5x6Ejy3fmJETwZkH/pI6+nODWq6ILSSpYrtYDACxgngZnB5DY86ip2IAwbe+NpjESu7MR/eJB6GPIVPBVbk/R/JAyoJAIyCJwf/AD1IJ61A+JdAblhhbXdcUhkAgdQD/lJ+grz/AICvh8TQu6Jg/OADk9MfTExisrXYaL95+VJzE7fCd0cgoSpB6ewislq5JWxu7LuKtu3ZNxGuogBXcCZUDcI5gEx7RVd25r1uF9Kq3HuFCSLbqsCBAYzMEmCCOOnFSrnYaEMNzAMGECBhmZox08ZEeWK1aDSW11TwkMlm2u9vEW+YA7iSZhYkmWzPFXx7O10RLQ04yvfiq5+76qzj9DcJAnBIEj3HFWamoeu0/d6i8mcOWE9Rci7g9QCxH/aRUqycfv8AfSuvG7OPLGmbKUpWpibLN3bkAT5nMeePWp17UN4pQfeLCeO9iZHTiP8AuqtBqYNcNzNtneZcE/3t0DHBPnPEVSS+i8ZV2ZDtIgghQI9+N2+P0H4V4vaBEeEYjB3Hht3BPU/pWK63ABUkTmSDOMTjpHtjis27RwwC4YHrP3Qg6eU+8+lRp+i2r7IbtJn9TP51jSlaGRHfVAOFjnk9ATwD7x+lam1wNtWid4kgZgRLH8B+tTaVWn5JIX8flxHy8QeSYgDHmRWF/tPaJ2z4SeeGEyp+h+lWFKjTLyCP/FDfsj8em4iQvvGakUpVkn2QKwa3WdKNCyp7R0AuLBLCCGBUsjAqZBUjgg/sirH4K7auLqDpdSLZuXEL29QoVWvi2QCL64JuAMDImRuOM1my1DaxcW4Llq69shGTwhTO8oZhgRPgIBIPzHNYZMdnRiy1yfQL95UVndgqKCzMxgKAJJJOAAOtV/aHb1m0oO7eSAVS2VZiCNwIEgAEEZJAyM5rir+mdz9pcu3OfnuMy5IPyYX5gOmMjFe6fs9UAVFVVHCgAeg4H7islhfZs8y6M+1u0r2qZdwRLamditcaSQfmMqp6H5fOtBsE+fqM9f3x6edWC2ay7sVvHHSMJZbZQaAX9ES2iICE7n0zn7NpInuyP/beBAIxPSvoPZPxDav2bF1ZHfiQOdpBVGVj5rcYJ7/jHL3rP7/f4VS6e1/DaqzcUnubl9UvWmZgk3riL3qiYDC4qMQZBieRNY5MfZvjyXsz6d/xKyW294kkDBYZkleJ8wR+VY2NZbBgOu0gFTunkwRJPnHPnHStdnsOwg2rbAAERLHBuG9GT/bJb8Y4xWOl7Ls+Ne7G0DuwJYjYIaIJj5yTPM1kuDV8m09rWt22esbvu/KzZM4wp59Kmo4IBBBByCOtRdR2ZafcXQHd80zmQV4nyNaOxNJeth1uujLu+yCrG1AIA9vTMeZqrLqKabvj+fwWVVvaKEXrDglfEUYjghlJVWHluAj196sqh3QXuqPuW8sDwWO0oR5xn0k+YxfG6f7mWRWv2OR+JtLet6h7t3Y1twVtx4Y2KWCt5H5zMmYJwAAIfZ+tDkiIG0ENIgks6kL7bJmOvXk9r8Q6M3bDBRLr47f/AFJkAe+V9mNcbprrE/j+5+ma1wvainqXqeqlx1twaz2ygZlIYQ20GCAeQYJiSGUriennjH/j1qCYbAmPBJyRjxen5gc4FoDWKIAIAiunc47j4K5+2ArQyOMuJlDi2AxY+LjaZjnipmj1QuLuUMBJHiEceXpW+lSkyG0KUpUkClKUApSlAKUpQClKUApStdu+rfKyn2IP6UsGylYq4PBBgwY8/I+teXLyr8zKJ4kgUtAyikV4zgCSQB5nA+teW7it8pB9iD+lRsDOlYhwRIIgcmfLmvLd5W+VlPsQf0qbBkwqB2joUuIyOoZSIIMkRnn/AMR0qc7gZJA9zFestVkrLRdFZ8Odr3NHfFlzcfTX2VbbPc3CxdJOGZzItt+MMIHzAV9AvTbtNsEsASMcnkmBzkkxXA9paBbiFHEqRnMH0g8gjzmarn1t3StbvjUalkS4nerc1F24htswR9wuFhgHdIEiK5Z464OzHkTO9btp1tuzWXYoCRsVgbgDwCqkECVyAWmQw8id1jtUh2S8u0KHPeEFUxeNtR4upXaQZIMniKm39WAFZfGGiCpEQRzu4jjPGRUXV6e1qrRW6p2bwBMrJBABU+RJgEczjmsWnVpG8NOpKT27LKqXW6xrOqSRNq+FtjPyuGPT1DD6elSU7UtKFUSBkCAYCrPix92AvtvEx0zfWWrixlgciUMyIIIkYaSpB5kiORWsIuL+UdjLJuvi+CcTXy+7dW7fc2iRbW5cKltwMMUfco4wQyQcwwnmK+nWp2ieYE+8Zqg+Lez5s95bADWiWMCJRj9pwMkfP5naR1NZxbUi7UXBqt+v9ORWzfaUZhtZWG5cbZDRA5JlgfTbg1KFi9unesZheRlhzgcLIjzg9YGehvY9KmCu6Ks4JNplZc0V1u5Jddybtx6ZZSCPDJgKRyvPJyK9Gn1Hhm4ny+KJBLbpESDAjH7xZ0qdJXWyNorLICGbdkkekkmKk0pVirFKUoBSlKAUpSgFKUoAar+xrbC2pJERxtgjPUzn6VYUqrjbsEDs64Abink3XIEHjzrEFVe73izuiDtJlYjaP6etWNKjRsl4JKq9aZdKVYZjj03SB9IFb9ChFy5ujcQpBA2grHl5z61OpULGk0/AsrtIPsXwebn6mtWmg9xtBlR4zBwNsEGepNW1Ke3wLK3tJDcYIFJAUk5jJELM4MZMTUns+4WtjdIYeFp81wak0qVCpXZBhcWq3V2wZBGCIIP85/fNWjVX6kT+/P0/fT2qJmuN7l1//OLKHQWxhgl28EBE93tuuAik+QGPQ10Wra2i+JQQxjaF3buWjbGeC31qr+BLcaGywj7XddlREi67XFJECDtZZHmDVzqdOriGnBkEFlIMEYZSCMEj2JHWuJvc7iGur0x4NogzLDaQNkCHYcEYwYOD5UbU6YZ3WcsbcqUncp8QkZBU5PkROOa2XuybLW+7KDZ4sBmHznc2QZgk1g3Ytg8p0I+d+GMkHxZE5/2FLYokWgSoK3AwIwYDA+ogj9a9BklHhpE5GCCdpBXOOB6zULszSXku3d7obGO6UA7h5liczMySTJM44qbrPkJ6r4h7j+okfj05qE7JnDQ9nZ8p7N1At3GTbttG4VQMd3dsCFCMxw0iACCRuDL0FWi664AJVWJZh4QVG1bq25yW6Et/tnDUdnWrV2/Ze1fvMTtt7ZfwsA5LAbiSQQDKH5SZEyZXZYItJIfaZVS53GUUbgzgAM2Tnkw85UmujFPpmHqMcVJuO6/YwTtVTwpIC7jkTAMHHpnmOK16jtF1JlDCzuAUscLbbwkGCfGen3SPWrSldNPyclrwa9Pd3KrREiYrZSlSVFKUoBSlKAUpSgFKUoBSlKAUpSgFKUoBSlR9TptzI3hO2cMJ5KmRnkbcH1NAiRSqq12XcVAqXmAHdgCAFC2xBCgcAjHPQcVJGkYFIuNAHjDS24jIMzIk8jiMCKi34LUvJLaqjtK2zju0bY9wi2jHMM5CqY92BrO32W4gm++6V3MOqq9xlXMjhwJjOwTyai3tCbt7S6fvkVwTe7y45DE2kiUE5aX3ROACelY5W1Fujf08FLIo33zvsfS9Zp5svbtwpNtkSMBZUqvHAGOKg6uxqnuoytaS2ollDMTuhlw2ziGHIwQDBjPF2PjbUaZ3t3zbvoytc092UU7FubW37GgiCIhQ2GkRmvoHZ/aNu8FKOhJRX2h1YgMAQSAeMjPrXHZ3SxuKt+Wvvb65KVLt57jJb1FltRb3bh4gArPbKjbBBICtPUb49anafSakPaNy6rKhluhJNplMwgDfaMSOIC/eJxZW9KiuzhVDvG5gMnbxJ6xNQddc1AZu6ClQbUAjJBcd5BkDK9T8sTmYBX2RPTfxv9fPZZ1r3SWVh7eojP5mI9vOqZddqd6HuW2sg8EcNvYfPHhOwBvFjpMkVs/jLzlVNiJk7mDgKAQFaYlSQWO2QwjMTNSijOf+O1u27P8AE2f/AH7IKksMAwXQk4kDcYkwdwmfEpqew7obcSkFCEVjkldithjmNxMmcsGPWup7R7PfVBbL23tqXLd4rExCjaSGmeduf7JiIiuR7JttbLoxJ2uQvmNsKQeu7crc+YrXG7kUyxSxKnv4/wC9k0s+zwMoOcknxQvI3CPXGPWpGmLSdzqRA2gevWeuBzAnyrz+FVgAZgcCT5cVmdEhJJEz0JkZbcceU9PfzrpSZyNo296vmPqK9S4DMdI/MT+hrUukUEkCCZk9fFk5rKxYCCF4/oIq6sz2NtKUqSBSlKAUpSgFKUoBSlKAUpSgFKUoCL2gH2ju5mekDGeST5x5+x4rArd7thPj3NtbAG0uduJ6JH0qbSoomyuK6gGAVIUpDdWEjcCCcYkTzEckmC3NTsJKoGgQozknMsWHA/Oasa83CYnPlTSTq+is7zUgEBATLwTt4klSQH4jHnxxUDt7QteW5bdd21Q1tlVQ2+OULkgNz5RIM+XR1o1A/wB/3+8VSUS0J07KzsHsI3oskgNsVr7FZxAQgAEeNwreKehIwIrv9X2UGVlRu7BVEAUCFFssV2jERuxERtHqDxHwbqhZvmxftvvZh3V9Xuk3VJZgt63Mkp8smQQZgZNfR64pNXS6PRcZ0py/9b35KO58PfJtuEAGXxk/ZhQRH3w4Lg9GuM3PNloNIbYcFi25y+QBExgDjkEmIksTFSqCq2QKVWN2k+xSLVwsysfkYbSFLAEEDPA6AnrUjR6t3YhrTIAAdzHknoB6DnyIIzybvHJKyLRLri/i7SbL63B8t1cwPvpyS395WUAf4Z9a7Sue+N2Isqwts+1w3hE7RBB3YJiD09KrGWl2yyxvI9MeWUenP7/f6VIFUw0r7T3dyGZrjFto5diVPGYyuZ5nMAVKu6HcHG4kPsyTuwrScGVyPwM5kV3RZ50oon0qsu9n3ASLd0qu0jpIO2ARiMHpED8q3XNNcnw3IG5TBySoEET5z4p68GIq9vwV0ryTaUpUlRSlKAUpSgFKUoBSk0oBSlKAUpSgFKUoBUDV9nsxco+wssSFkg4zkxwoGAD61PpRqyU6K9+zmgbbrAguWJk7t0x96QBPAPTpRezjIJuMdpUjnlRBMT7mPXM1YUqriidTOa1dx9I1nVibrabebmShe0wcMsCRiQwnrbr6XrtMboVkZY2ypIOJg7lHqIE4IExznj9TYBBBEgzI6GfOqbQ9qahNN/Bjd9gVFi9bubSArZt3hIM/w7ALAOSJjEc0k4ytHXjncaZ9FbQXQABeIhNvuZyTjquP7pGOpOd3QuWB7w+EgryDxEkDEwWxwTzIgCF8D2lGisOE2vetW7l0k7i7siyxfcxacQSSY2jFXtZvJI10orP4G7uLd7B2kA5ME/3TggkKY+7BAmZqHrtedMG33e8uFQLaEzHmz44BnxHmY8jV/XN/FHY5bdeUyQBKx0HWfx/WpU9Wz/opkuMbiQvhztm53ot3HLrcPLZKt0jHBONuAJkRmeq12m7y2ybmSRhkJVlIMggj1H41xnwvpDcvhulvxH+Qn3/IGu6qMiSlsU9PKUo7nzm7pGsO1tyPAJDZhkgkNEkj5TgkmRyeTMt3V4kSOc/jE+1TPja4EdbiwxW1cDLImVG9MdAfHn2rl3S2pt22Ui5BgEj5blxLbEkggt8pz5RPIrfHLayuWHyL1L6kwGBMBoB6GYPtg/StlU1rtFFXeqtO1F8ZXIJWJIJEgXQeg8UdPDtTtu3HiDCCgJjE3MjaeuP51tqRg4PotKVA0vaiu4UKQCoZT4eTvwQDIwk/kYNT6snZVprkUpShAoaUoCxuWF3EKUCeFVOCTuiTPn1MwOlZWtKgxO4NtHSQCSxI9dqCfc1WV6rRx7fXB/KqaX5LqavgkoiuSxO0TgYwIJn2xFbDtFwDaCqDxgxkgS3TzxUGvWYkyck81OkaiyOlSCoI+dvFIkgAwB6fznmtVrSp4TJyxGduAMgkT1HTzFQaU0vyNS8ExdKvVugOCPvbePafy+kRxkxkTg15SpSoq3YpSlSQKUpQClKUBiyzXPdr23tNduIhYMm5goE70gHBMGUP+TzMV0dRtdpg6lTInqpKsPZhkf0JHWqTjaL45UyJ8EdtvqLej0pKW0s2kS+neIHfbbhBAYttICNA+bxA4kV2/Znahud39mVFy21xTOAFKAAghTJ39BGMEzXzR9MNK1m8qm4bN5HYkKGKklGggAYDkxgV9bNsYwMcYGI8voPpXC46Wel7imlSqv5+yrPbqgjfbdVPeeLBH2bAYgyZBnjHFbrXbFtnKKHLAmYUx4CAxn0JjzxiZWZWp0iXFKOoKEQR0IJkg+hPP86A25+5JkH5ZP3SD5/LB/6Y6VBBq7PW2R3ltApf5jCyYJGSpI5nr1qXWuyVyqbfAdpVY8OAQCBxggx5EedZqwPB4MGoISON+KuzLSX0dBF27vZpJghAAceZLr9PeYunBHP7/H989a1fEa3X1DpqGXaqzb2jARnBIg5k90AZnI9c6hopS8qmO9BGQSFJtrbECY2wswIrpwbR2Rl6tyc6lK9lvz1x+hZUmq7WaK6+4reKErA2gwDtZdwE8+KfcDyrDTdlspzefbLEqCQPE7OcyWnMTu8/SOm34OOl5LQmlVTdlOSftcNc3sCCZ8KqAZMYKgiIA6Cp2jslECs7OerNEn6UTYaXk30pSpKilKUApSlAKUpQClKUApSlAKUpQClKUApSlAK8Ir2lAVfa2i7226EkblI3CZHkQfQwfcVc/Cvxjba0Letv2beoW49qWe3b73YwCuFLmCQVlTBmYEVodZqu1mhVgQUVgehUEHzwef351z5MdnRiyVsfR0cHIII9M1Vt2GkltzzudsncAXLk7VOF+cjAE9c18qutd0N22+jum2rPB05Y92xOSyWydoYKCSIj6A19X+Hu2F1VvcohlO1l5gxM+x/lXK9nR0qabo02uwAI+1ckKVk8Em2tuSvBwvBkceQjRc0lzSqDp0N5nZFubiF4gbz5mIEngc4FOxPipNTcFtbbqSpaSR09vernX6hbdt3adqqSdvPsvr5f71V7rY0xZI2pVaOE+JLRPaTtIgae0pXrh7rBvQZdfdWrfYGK5zshWd7xUlXDrbLG53nhW4bsEsoE7LhkdTJwTVp/6hZ27XlhBJAgF33H22lY64612Ytoqzl9So62ou154LWlQbIvbl37ds5iBiHHn6If+4+WJ1dCZytUKUpQgUpSgFKUoBSlKAUpSgFKUoBSlKAUpSgFKUoBSlKA1am4VUkcgfvqP1rS2rIHyluMjg7uoz7j3gTmal1G1COWBU4xIn1k/jAA9iarK+UWjXDNd3WkAeGCQSsmeFZuPPw+eJXzxhf139w4JBmegJkY44meJ61mLLkEsfFt8OYg+Icjz8JPqK2am0zEFSVAB6nmRt6xxPM89Oar8mi/xTKTt7Q97ZfahNy34rYLEHfsIE7fciJIM5iud7F7vZvslocAkG47QZJOCTBkma7u6jbOm6PwnMfy+tfPtH2c5KP3F1byFg4CBSzT41a4SEZS0sDn0IGK5s0HsXu1R1Pw12kunvi4wJEFTHTdGfwrtfj64RpQBwbqSPMLLj/Mqn8I8xXzbT6a++O6a363ChHHRUYk59ueasv4vW3f/T3boc7g7OAx2AowO3cx8XAA/wASYO2DjCEi2NtRaZ78NaguLjuEVe8IUxtLRgs3mSRg+UGujFV+ptIigfIJJG0GMKfIjofrAr02hu2hzOcAHEMJ68AkYx+VdsLiqZk1e5YUqsv4Afedrn2IDLIjPOP3ipOktCSwYkZEHpmfyx+fnV1K3RVxpXZKpSlXKClKUApSlAKUpQClKUApXhNe0ApXk9Ote0Bpv2dxXyVpPrgj9TWsPsVULeIg7SZMx5wPUdf61KrVesK0bhMcfUN+qiqtdosn0yI26SO8A3q20LJgzE7omASOgivGQhZR9qy2SD18KDjABgcVLs2FWNvSev8AaOfzFe90sR0meeDu3frVdJbUR7jkztuAACJJ6iCTMR8vUTW+wGySwIOR9T+W3b9KxfTITkc9JjoBx7AV7JUgAeCDmcg+QFSlT3IbTVI31E1WpdWgKSoXdgEkkT4R6mB7delSlMgHienlUDU27u8hHABUsgJzugKcdVEz5SRVmRHkz0muLMFZCjFS0EzgbOo8yxH/AG/SbVYLV0EPcuABSpaAqhgLbK0iCY3NugseMeuF3tZSy7bgCQS8IXuSFLAW1E+M7du1gAd2GnBrrS5NPalJaorbz1f5LQMDwQYMY8xyD61hcQQSYA6kwPqf3+Vc/d7M1LlWXu7R8Ach7rboEl3QMBu3QNqtGAQRt2ta2OzidpvObjjMCVTdnOyYME4njap+YbjFt9FWknyajeNyVsCOJuOjbRzOwELvxEEGPEDmCKm6TSLbUAT7+fvOf35yTjftNkJ4QEIUDHijEeUYrJTc35AC59SciOvlmY/DgklTDe2xsu2VbDAEf15pasKuVEGSfrE/oPpUVWvAHwgnasCRE53dfb/zW2/3gLFRIAwJAz6+kfn+VrXNEU+LNy2gIgfLx6Y2/pS3aC8CPr1/f61He7ckgKJAGekmJEkjru/KpdFRDtClKVYqKUpQClKUApSlAKUpQGnU2d0ZAgzkT0K/z5rW2mYRtY4aWkk43BiOeYEfWlKjSmy2ppGd/T7jMwYI/MHnBjEfjWI0uQSzEhgwknoscTGcn3Ne0qNKGp0ak0jyPGTiOvlAMTz1nzHSt2mslfmctgDqOBBPPU0pRRSDkzT/AABG/a5XcZ44O5mPXruAPtPU1tbTAqy/2t0E5jf7+ufpXtKnQg5s8vaQMSTyVgenzZic/NWxbONrQw9RM5P7/pXlKJIhydG2sHsqSrFVLLO0kAlZEHaeRI5ivKVJBkEEk5zzJJGMYBwPw5pbthRCgAeQxSlKJt1RlSlKEClKUApSlAKUpQClKUB//9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0968" name="AutoShape 8" descr="data:image/jpeg;base64,/9j/4AAQSkZJRgABAQAAAQABAAD/2wCEAAkGBxQTEhUUEhQUFhQWFxwYFRgXGBgYHRocGBkbGBwcFhcdISggIBwoHBodIjIhJikuLi4uGR8zODMtOCgtLisBCgoKDg0OGxAQGywkICQsLDQvLC8vLCwsLCwsLCwsLSwsLCw0LCwsLCwsLCwsLCwsLCwsLCwsLCwsLCwsLCwsLP/AABEIAMcA/gMBIgACEQEDEQH/xAAbAAEAAgMBAQAAAAAAAAAAAAAABAUCAwYBB//EAEAQAAIBAwMBBgMGAwYFBQEAAAECEQADIQQSMUEFEyJRYXEGMpEjQoGhsfAUwdFSYmOi4vEVFnKC4SQzQ1OSB//EABkBAQADAQEAAAAAAAAAAAAAAAABAgMEBf/EACkRAAICAQQBBAEFAQEAAAAAAAABAhEDEiExQVEEEyJhcYGRobHB4UL/2gAMAwEAAhEDEQA/AO3rxjitGv1HdoWEFuEBMSxwon3/ACmonZOouPaY3htcOykYOFMDjGRB9J9K4NLq+jAsuztB34ZgxUBislQQYgkrnpMZHIP4tR2JE/bIAMOzLtCyB1nJg8Y554B5vT9p3Ozrl26qve0jzcu2w43WnyzXLQblTklZGciu9NnfADFYfvV58QIJhgCOGbz6LMzXVjhB7s1ZT/8AKk83p90/lur0/C3U3QPUp/qq1HZ8yRcyd0kDG6SD1J9CCZwBK8VrbsURG8ziSRO4DBDCRgrAgeXrV/bh2/7H6FcPhX/FGOfBx7+Kvf8AlT/F/wAn+qrez2dtcMHaBOD/ANITn2A/Kp1UcI9Fkc1/yp/i/wCT/VXo+FT/APb/AJP9VdJSo0IHIa/4ZuqyXLdxDs3blKkFkIMhTuidwU58j55j2Nb5j94FdsyyIPBwa5hvhRh8t4Hy3JH5gn9KpOHghxswS+CJmtWuusFlOZE4nE5gf781JX4buj/5U/zf0rAdh6jzt/U+/wDZ86z9tlNBFt3nLiQVUopgj7xDSpMdMdR+dR01F7YTB3fZxIAyT9oB6Dzj61Yt2FqBJGwnyB/ISAPritbdk6kZ2fRkJx5eKZpofgr7bNVu9c3qGU7SqzAiCQS27mIMCJ69axS/di3KzgG5jOTED25PtXt3S6hcm0/4At68Cf36mgS9/wDVd/8Aw/8ASo0snQyaRPNag+2RMgRH49J/fzCq99U88ER82OOhmes1rfVz/LM/XzqdNKmQo7ll/Ee1Qu2LxNh9sSBIOPDGd2eY5jrxIma6vRdlW+6UOilmUFjyZInDTgDjBqm+JOwwli46MxCDftYBoCENPKgxt3QZ+WKvHG00zTSQkiBAgRgDEfhWVR7Nz9/v3qRXsJ2ee1QpSlSQK3tpSApJEMu4HPTke/8AUVqtIWIA5Jj/AHqdp2uZAAAkSSDANoTj8FzVZOi0VZDGnb+y2OcH1/ofoa2XtGyiWEGSCOYiMkj1MVl/EuQBtxIIwcwxP4iWn6V7euuVMgAEEzBE+OT/AJo5/sj8Ytk1GiJSvSI5ryrlDVqdUrm2FmQ5JBUqQAjCYI4kgTxmOtFuhA6mPFuZCerbSSueo2z658jW2qvU9l4YtevtyYLLBjPAX9K5X6ZLHoX5NVk3sx+IrpCMtoo19WUpaaGNxlZX7soSCQ48JjoxqR8WdtPfFpbfhKlLhu2Ha4BcCyyq6bdyZKzwfcbay1PZyNkruYZVmJYgwQMmf7R+p/GKvZ91dircG0AbpAJ5E7SZjwjHOZ88Uj6Zx7OiHqYq9r/P9j4R+K71jvLeps3GtFmu2nRAHJvO151uIWgEM7Dp0ieavNd8YOQDYs+GCW72A3GAqq0fiWFUjafUQIa3O5ZkAjbHjgBZkmSDPlxmvDorpiWWBtPIBw6nlVH3QwPQyBHU39lFfeNOj+L9fcVUt3+z++2R3d5GtXHdRBwzosluigjPkK+nWHJVSRBKgkAzkjoetfNT2bvthdQttzmZUFTnw4OJjyjI8qiW9Fe00/wV0opBD2WZzacFSvhg7rTRHjtkHA5iqSxM0jlTPoura+t1mU/ZLbEAwdzneMLAbnYfnzwFkyI//EdVsDHT+IlPCPuhiwYMZ5WA0xBBiBzXzazfbTx3gvvbLuUQXnuG01wHxqpKhykkgEEzx4jJ+hafTrfG/T3rcJ4Qth5VHC3lKmCBI75TtIGV4E1kbyjVbp2uv9+yYus1A2hrQMuoJAI8JZkYxJiAouezbefEbaq59Ncuacq8rdZTw7DaSSQN65xgY/OtK6XUre3b0a13khJZSqhHtjxHdvmUYggAEHnkipn8R9ptp7LOq7j8oyMM2FJB5ExgZqR2Pru/spd27Q4kCQceePXpz51V6hbtu3p3v3LNtbAHe7yX3NAQsLh2kHaWIwSSQPWud0nxLatjadYid3dBuG5bvLui3aQgSqjaxNxt5mSytyZEaXdmrnD2tOn5Xz9eKPoVK5tdDeuWZtXVbfbfu3F92B3pCsGAySc7hjiB52PZWjuI9wvw23b9o7xCKpEMI+YEz61JkTrlzO1RLRPMCPU/p5x6Ejy3fmJETwZkH/pI6+nODWq6ILSSpYrtYDACxgngZnB5DY86ip2IAwbe+NpjESu7MR/eJB6GPIVPBVbk/R/JAyoJAIyCJwf/AD1IJ61A+JdAblhhbXdcUhkAgdQD/lJ+grz/AICvh8TQu6Jg/OADk9MfTExisrXYaL95+VJzE7fCd0cgoSpB6ewislq5JWxu7LuKtu3ZNxGuogBXcCZUDcI5gEx7RVd25r1uF9Kq3HuFCSLbqsCBAYzMEmCCOOnFSrnYaEMNzAMGECBhmZox08ZEeWK1aDSW11TwkMlm2u9vEW+YA7iSZhYkmWzPFXx7O10RLQ04yvfiq5+76qzj9DcJAnBIEj3HFWamoeu0/d6i8mcOWE9Rci7g9QCxH/aRUqycfv8AfSuvG7OPLGmbKUpWpibLN3bkAT5nMeePWp17UN4pQfeLCeO9iZHTiP8AuqtBqYNcNzNtneZcE/3t0DHBPnPEVSS+i8ZV2ZDtIgghQI9+N2+P0H4V4vaBEeEYjB3Hht3BPU/pWK63ABUkTmSDOMTjpHtjis27RwwC4YHrP3Qg6eU+8+lRp+i2r7IbtJn9TP51jSlaGRHfVAOFjnk9ATwD7x+lam1wNtWid4kgZgRLH8B+tTaVWn5JIX8flxHy8QeSYgDHmRWF/tPaJ2z4SeeGEyp+h+lWFKjTLyCP/FDfsj8em4iQvvGakUpVkn2QKwa3WdKNCyp7R0AuLBLCCGBUsjAqZBUjgg/sirH4K7auLqDpdSLZuXEL29QoVWvi2QCL64JuAMDImRuOM1my1DaxcW4Llq69shGTwhTO8oZhgRPgIBIPzHNYZMdnRiy1yfQL95UVndgqKCzMxgKAJJJOAAOtV/aHb1m0oO7eSAVS2VZiCNwIEgAEEZJAyM5rir+mdz9pcu3OfnuMy5IPyYX5gOmMjFe6fs9UAVFVVHCgAeg4H7islhfZs8y6M+1u0r2qZdwRLamditcaSQfmMqp6H5fOtBsE+fqM9f3x6edWC2ay7sVvHHSMJZbZQaAX9ES2iICE7n0zn7NpInuyP/beBAIxPSvoPZPxDav2bF1ZHfiQOdpBVGVj5rcYJ7/jHL3rP7/f4VS6e1/DaqzcUnubl9UvWmZgk3riL3qiYDC4qMQZBieRNY5MfZvjyXsz6d/xKyW294kkDBYZkleJ8wR+VY2NZbBgOu0gFTunkwRJPnHPnHStdnsOwg2rbAAERLHBuG9GT/bJb8Y4xWOl7Ls+Ne7G0DuwJYjYIaIJj5yTPM1kuDV8m09rWt22esbvu/KzZM4wp59Kmo4IBBBByCOtRdR2ZafcXQHd80zmQV4nyNaOxNJeth1uujLu+yCrG1AIA9vTMeZqrLqKabvj+fwWVVvaKEXrDglfEUYjghlJVWHluAj196sqh3QXuqPuW8sDwWO0oR5xn0k+YxfG6f7mWRWv2OR+JtLet6h7t3Y1twVtx4Y2KWCt5H5zMmYJwAAIfZ+tDkiIG0ENIgks6kL7bJmOvXk9r8Q6M3bDBRLr47f/AFJkAe+V9mNcbprrE/j+5+ma1wvainqXqeqlx1twaz2ygZlIYQ20GCAeQYJiSGUriennjH/j1qCYbAmPBJyRjxen5gc4FoDWKIAIAiunc47j4K5+2ArQyOMuJlDi2AxY+LjaZjnipmj1QuLuUMBJHiEceXpW+lSkyG0KUpUkClKUApSlAKUpQClKUApStdu+rfKyn2IP6UsGylYq4PBBgwY8/I+teXLyr8zKJ4kgUtAyikV4zgCSQB5nA+teW7it8pB9iD+lRsDOlYhwRIIgcmfLmvLd5W+VlPsQf0qbBkwqB2joUuIyOoZSIIMkRnn/AMR0qc7gZJA9zFestVkrLRdFZ8Odr3NHfFlzcfTX2VbbPc3CxdJOGZzItt+MMIHzAV9AvTbtNsEsASMcnkmBzkkxXA9paBbiFHEqRnMH0g8gjzmarn1t3StbvjUalkS4nerc1F24htswR9wuFhgHdIEiK5Z464OzHkTO9btp1tuzWXYoCRsVgbgDwCqkECVyAWmQw8id1jtUh2S8u0KHPeEFUxeNtR4upXaQZIMniKm39WAFZfGGiCpEQRzu4jjPGRUXV6e1qrRW6p2bwBMrJBABU+RJgEczjmsWnVpG8NOpKT27LKqXW6xrOqSRNq+FtjPyuGPT1DD6elSU7UtKFUSBkCAYCrPix92AvtvEx0zfWWrixlgciUMyIIIkYaSpB5kiORWsIuL+UdjLJuvi+CcTXy+7dW7fc2iRbW5cKltwMMUfco4wQyQcwwnmK+nWp2ieYE+8Zqg+Lez5s95bADWiWMCJRj9pwMkfP5naR1NZxbUi7UXBqt+v9ORWzfaUZhtZWG5cbZDRA5JlgfTbg1KFi9unesZheRlhzgcLIjzg9YGehvY9KmCu6Ks4JNplZc0V1u5Jddybtx6ZZSCPDJgKRyvPJyK9Gn1Hhm4ny+KJBLbpESDAjH7xZ0qdJXWyNorLICGbdkkekkmKk0pVirFKUoBSlKAUpSgFKUoAar+xrbC2pJERxtgjPUzn6VYUqrjbsEDs64Abink3XIEHjzrEFVe73izuiDtJlYjaP6etWNKjRsl4JKq9aZdKVYZjj03SB9IFb9ChFy5ujcQpBA2grHl5z61OpULGk0/AsrtIPsXwebn6mtWmg9xtBlR4zBwNsEGepNW1Ke3wLK3tJDcYIFJAUk5jJELM4MZMTUns+4WtjdIYeFp81wak0qVCpXZBhcWq3V2wZBGCIIP85/fNWjVX6kT+/P0/fT2qJmuN7l1//OLKHQWxhgl28EBE93tuuAik+QGPQ10Wra2i+JQQxjaF3buWjbGeC31qr+BLcaGywj7XddlREi67XFJECDtZZHmDVzqdOriGnBkEFlIMEYZSCMEj2JHWuJvc7iGur0x4NogzLDaQNkCHYcEYwYOD5UbU6YZ3WcsbcqUncp8QkZBU5PkROOa2XuybLW+7KDZ4sBmHznc2QZgk1g3Ytg8p0I+d+GMkHxZE5/2FLYokWgSoK3AwIwYDA+ogj9a9BklHhpE5GCCdpBXOOB6zULszSXku3d7obGO6UA7h5liczMySTJM44qbrPkJ6r4h7j+okfj05qE7JnDQ9nZ8p7N1At3GTbttG4VQMd3dsCFCMxw0iACCRuDL0FWi664AJVWJZh4QVG1bq25yW6Et/tnDUdnWrV2/Ze1fvMTtt7ZfwsA5LAbiSQQDKH5SZEyZXZYItJIfaZVS53GUUbgzgAM2Tnkw85UmujFPpmHqMcVJuO6/YwTtVTwpIC7jkTAMHHpnmOK16jtF1JlDCzuAUscLbbwkGCfGen3SPWrSldNPyclrwa9Pd3KrREiYrZSlSVFKUoBSlKAUpSgFKUoBSlKAUpSgFKUoBSlR9TptzI3hO2cMJ5KmRnkbcH1NAiRSqq12XcVAqXmAHdgCAFC2xBCgcAjHPQcVJGkYFIuNAHjDS24jIMzIk8jiMCKi34LUvJLaqjtK2zju0bY9wi2jHMM5CqY92BrO32W4gm++6V3MOqq9xlXMjhwJjOwTyai3tCbt7S6fvkVwTe7y45DE2kiUE5aX3ROACelY5W1Fujf08FLIo33zvsfS9Zp5svbtwpNtkSMBZUqvHAGOKg6uxqnuoytaS2ollDMTuhlw2ziGHIwQDBjPF2PjbUaZ3t3zbvoytc092UU7FubW37GgiCIhQ2GkRmvoHZ/aNu8FKOhJRX2h1YgMAQSAeMjPrXHZ3SxuKt+Wvvb65KVLt57jJb1FltRb3bh4gArPbKjbBBICtPUb49anafSakPaNy6rKhluhJNplMwgDfaMSOIC/eJxZW9KiuzhVDvG5gMnbxJ6xNQddc1AZu6ClQbUAjJBcd5BkDK9T8sTmYBX2RPTfxv9fPZZ1r3SWVh7eojP5mI9vOqZddqd6HuW2sg8EcNvYfPHhOwBvFjpMkVs/jLzlVNiJk7mDgKAQFaYlSQWO2QwjMTNSijOf+O1u27P8AE2f/AH7IKksMAwXQk4kDcYkwdwmfEpqew7obcSkFCEVjkldithjmNxMmcsGPWup7R7PfVBbL23tqXLd4rExCjaSGmeduf7JiIiuR7JttbLoxJ2uQvmNsKQeu7crc+YrXG7kUyxSxKnv4/wC9k0s+zwMoOcknxQvI3CPXGPWpGmLSdzqRA2gevWeuBzAnyrz+FVgAZgcCT5cVmdEhJJEz0JkZbcceU9PfzrpSZyNo296vmPqK9S4DMdI/MT+hrUukUEkCCZk9fFk5rKxYCCF4/oIq6sz2NtKUqSBSlKAUpSgFKUoBSlKAUpSgFKUoCL2gH2ju5mekDGeST5x5+x4rArd7thPj3NtbAG0uduJ6JH0qbSoomyuK6gGAVIUpDdWEjcCCcYkTzEckmC3NTsJKoGgQozknMsWHA/Oasa83CYnPlTSTq+is7zUgEBATLwTt4klSQH4jHnxxUDt7QteW5bdd21Q1tlVQ2+OULkgNz5RIM+XR1o1A/wB/3+8VSUS0J07KzsHsI3oskgNsVr7FZxAQgAEeNwreKehIwIrv9X2UGVlRu7BVEAUCFFssV2jERuxERtHqDxHwbqhZvmxftvvZh3V9Xuk3VJZgt63Mkp8smQQZgZNfR64pNXS6PRcZ0py/9b35KO58PfJtuEAGXxk/ZhQRH3w4Lg9GuM3PNloNIbYcFi25y+QBExgDjkEmIksTFSqCq2QKVWN2k+xSLVwsysfkYbSFLAEEDPA6AnrUjR6t3YhrTIAAdzHknoB6DnyIIzybvHJKyLRLri/i7SbL63B8t1cwPvpyS395WUAf4Z9a7Sue+N2Isqwts+1w3hE7RBB3YJiD09KrGWl2yyxvI9MeWUenP7/f6VIFUw0r7T3dyGZrjFto5diVPGYyuZ5nMAVKu6HcHG4kPsyTuwrScGVyPwM5kV3RZ50oon0qsu9n3ASLd0qu0jpIO2ARiMHpED8q3XNNcnw3IG5TBySoEET5z4p68GIq9vwV0ryTaUpUlRSlKAUpSgFKUoBSk0oBSlKAUpSgFKUoBUDV9nsxco+wssSFkg4zkxwoGAD61PpRqyU6K9+zmgbbrAguWJk7t0x96QBPAPTpRezjIJuMdpUjnlRBMT7mPXM1YUqriidTOa1dx9I1nVibrabebmShe0wcMsCRiQwnrbr6XrtMboVkZY2ypIOJg7lHqIE4IExznj9TYBBBEgzI6GfOqbQ9qahNN/Bjd9gVFi9bubSArZt3hIM/w7ALAOSJjEc0k4ytHXjncaZ9FbQXQABeIhNvuZyTjquP7pGOpOd3QuWB7w+EgryDxEkDEwWxwTzIgCF8D2lGisOE2vetW7l0k7i7siyxfcxacQSSY2jFXtZvJI10orP4G7uLd7B2kA5ME/3TggkKY+7BAmZqHrtedMG33e8uFQLaEzHmz44BnxHmY8jV/XN/FHY5bdeUyQBKx0HWfx/WpU9Wz/opkuMbiQvhztm53ot3HLrcPLZKt0jHBONuAJkRmeq12m7y2ybmSRhkJVlIMggj1H41xnwvpDcvhulvxH+Qn3/IGu6qMiSlsU9PKUo7nzm7pGsO1tyPAJDZhkgkNEkj5TgkmRyeTMt3V4kSOc/jE+1TPja4EdbiwxW1cDLImVG9MdAfHn2rl3S2pt22Ui5BgEj5blxLbEkggt8pz5RPIrfHLayuWHyL1L6kwGBMBoB6GYPtg/StlU1rtFFXeqtO1F8ZXIJWJIJEgXQeg8UdPDtTtu3HiDCCgJjE3MjaeuP51tqRg4PotKVA0vaiu4UKQCoZT4eTvwQDIwk/kYNT6snZVprkUpShAoaUoCxuWF3EKUCeFVOCTuiTPn1MwOlZWtKgxO4NtHSQCSxI9dqCfc1WV6rRx7fXB/KqaX5LqavgkoiuSxO0TgYwIJn2xFbDtFwDaCqDxgxkgS3TzxUGvWYkyck81OkaiyOlSCoI+dvFIkgAwB6fznmtVrSp4TJyxGduAMgkT1HTzFQaU0vyNS8ExdKvVugOCPvbePafy+kRxkxkTg15SpSoq3YpSlSQKUpQClKUBiyzXPdr23tNduIhYMm5goE70gHBMGUP+TzMV0dRtdpg6lTInqpKsPZhkf0JHWqTjaL45UyJ8EdtvqLej0pKW0s2kS+neIHfbbhBAYttICNA+bxA4kV2/Znahud39mVFy21xTOAFKAAghTJ39BGMEzXzR9MNK1m8qm4bN5HYkKGKklGggAYDkxgV9bNsYwMcYGI8voPpXC46Wel7imlSqv5+yrPbqgjfbdVPeeLBH2bAYgyZBnjHFbrXbFtnKKHLAmYUx4CAxn0JjzxiZWZWp0iXFKOoKEQR0IJkg+hPP86A25+5JkH5ZP3SD5/LB/6Y6VBBq7PW2R3ltApf5jCyYJGSpI5nr1qXWuyVyqbfAdpVY8OAQCBxggx5EedZqwPB4MGoISON+KuzLSX0dBF27vZpJghAAceZLr9PeYunBHP7/H989a1fEa3X1DpqGXaqzb2jARnBIg5k90AZnI9c6hopS8qmO9BGQSFJtrbECY2wswIrpwbR2Rl6tyc6lK9lvz1x+hZUmq7WaK6+4reKErA2gwDtZdwE8+KfcDyrDTdlspzefbLEqCQPE7OcyWnMTu8/SOm34OOl5LQmlVTdlOSftcNc3sCCZ8KqAZMYKgiIA6Cp2jslECs7OerNEn6UTYaXk30pSpKilKUApSlAKUpQClKUApSlAKUpQClKUApSlAK8Ir2lAVfa2i7226EkblI3CZHkQfQwfcVc/Cvxjba0Letv2beoW49qWe3b73YwCuFLmCQVlTBmYEVodZqu1mhVgQUVgehUEHzwef351z5MdnRiyVsfR0cHIII9M1Vt2GkltzzudsncAXLk7VOF+cjAE9c18qutd0N22+jum2rPB05Y92xOSyWydoYKCSIj6A19X+Hu2F1VvcohlO1l5gxM+x/lXK9nR0qabo02uwAI+1ckKVk8Em2tuSvBwvBkceQjRc0lzSqDp0N5nZFubiF4gbz5mIEngc4FOxPipNTcFtbbqSpaSR09vernX6hbdt3adqqSdvPsvr5f71V7rY0xZI2pVaOE+JLRPaTtIgae0pXrh7rBvQZdfdWrfYGK5zshWd7xUlXDrbLG53nhW4bsEsoE7LhkdTJwTVp/6hZ27XlhBJAgF33H22lY64612Ytoqzl9So62ou154LWlQbIvbl37ds5iBiHHn6If+4+WJ1dCZytUKUpQgUpSgFKUoBSlKAUpSgFKUoBSlKAUpSgFKUoBSlKA1am4VUkcgfvqP1rS2rIHyluMjg7uoz7j3gTmal1G1COWBU4xIn1k/jAA9iarK+UWjXDNd3WkAeGCQSsmeFZuPPw+eJXzxhf139w4JBmegJkY44meJ61mLLkEsfFt8OYg+Icjz8JPqK2am0zEFSVAB6nmRt6xxPM89Oar8mi/xTKTt7Q97ZfahNy34rYLEHfsIE7fciJIM5iud7F7vZvslocAkG47QZJOCTBkma7u6jbOm6PwnMfy+tfPtH2c5KP3F1byFg4CBSzT41a4SEZS0sDn0IGK5s0HsXu1R1Pw12kunvi4wJEFTHTdGfwrtfj64RpQBwbqSPMLLj/Mqn8I8xXzbT6a++O6a363ChHHRUYk59ueasv4vW3f/T3boc7g7OAx2AowO3cx8XAA/wASYO2DjCEi2NtRaZ78NaguLjuEVe8IUxtLRgs3mSRg+UGujFV+ptIigfIJJG0GMKfIjofrAr02hu2hzOcAHEMJ68AkYx+VdsLiqZk1e5YUqsv4Afedrn2IDLIjPOP3ipOktCSwYkZEHpmfyx+fnV1K3RVxpXZKpSlXKClKUApSlAKUpQClKUApXhNe0ApXk9Ote0Bpv2dxXyVpPrgj9TWsPsVULeIg7SZMx5wPUdf61KrVesK0bhMcfUN+qiqtdosn0yI26SO8A3q20LJgzE7omASOgivGQhZR9qy2SD18KDjABgcVLs2FWNvSev8AaOfzFe90sR0meeDu3frVdJbUR7jkztuAACJJ6iCTMR8vUTW+wGySwIOR9T+W3b9KxfTITkc9JjoBx7AV7JUgAeCDmcg+QFSlT3IbTVI31E1WpdWgKSoXdgEkkT4R6mB7delSlMgHienlUDU27u8hHABUsgJzugKcdVEz5SRVmRHkz0muLMFZCjFS0EzgbOo8yxH/AG/SbVYLV0EPcuABSpaAqhgLbK0iCY3NugseMeuF3tZSy7bgCQS8IXuSFLAW1E+M7du1gAd2GnBrrS5NPalJaorbz1f5LQMDwQYMY8xyD61hcQQSYA6kwPqf3+Vc/d7M1LlWXu7R8Ach7rboEl3QMBu3QNqtGAQRt2ta2OzidpvObjjMCVTdnOyYME4njap+YbjFt9FWknyajeNyVsCOJuOjbRzOwELvxEEGPEDmCKm6TSLbUAT7+fvOf35yTjftNkJ4QEIUDHijEeUYrJTc35AC59SciOvlmY/DgklTDe2xsu2VbDAEf15pasKuVEGSfrE/oPpUVWvAHwgnasCRE53dfb/zW2/3gLFRIAwJAz6+kfn+VrXNEU+LNy2gIgfLx6Y2/pS3aC8CPr1/f61He7ckgKJAGekmJEkjru/KpdFRDtClKVYqKUpQClKUApSlAKUpQGnU2d0ZAgzkT0K/z5rW2mYRtY4aWkk43BiOeYEfWlKjSmy2ppGd/T7jMwYI/MHnBjEfjWI0uQSzEhgwknoscTGcn3Ne0qNKGp0ak0jyPGTiOvlAMTz1nzHSt2mslfmctgDqOBBPPU0pRRSDkzT/AABG/a5XcZ44O5mPXruAPtPU1tbTAqy/2t0E5jf7+ufpXtKnQg5s8vaQMSTyVgenzZic/NWxbONrQw9RM5P7/pXlKJIhydG2sHsqSrFVLLO0kAlZEHaeRI5ivKVJBkEEk5zzJJGMYBwPw5pbthRCgAeQxSlKJt1RlSlKEClKUApSlAKUpQClKUB//9k=">
            <a:hlinkClick r:id="rId2"/>
          </p:cNvPr>
          <p:cNvSpPr>
            <a:spLocks noChangeAspect="1" noChangeArrowheads="1"/>
          </p:cNvSpPr>
          <p:nvPr/>
        </p:nvSpPr>
        <p:spPr bwMode="auto">
          <a:xfrm>
            <a:off x="46038" y="-1493838"/>
            <a:ext cx="3981450" cy="31242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0972" name="Picture 12" descr="Map of Florida">
            <a:hlinkClick r:id="rId3"/>
          </p:cNvPr>
          <p:cNvPicPr>
            <a:picLocks noChangeAspect="1" noChangeArrowheads="1"/>
          </p:cNvPicPr>
          <p:nvPr/>
        </p:nvPicPr>
        <p:blipFill>
          <a:blip r:embed="rId4" cstate="print"/>
          <a:srcRect/>
          <a:stretch>
            <a:fillRect/>
          </a:stretch>
        </p:blipFill>
        <p:spPr bwMode="auto">
          <a:xfrm>
            <a:off x="609600" y="1524000"/>
            <a:ext cx="3813436" cy="1981200"/>
          </a:xfrm>
          <a:prstGeom prst="rect">
            <a:avLst/>
          </a:prstGeom>
          <a:noFill/>
        </p:spPr>
      </p:pic>
      <p:pic>
        <p:nvPicPr>
          <p:cNvPr id="40974" name="Picture 14" descr="Map of Bermuda">
            <a:hlinkClick r:id="rId5"/>
          </p:cNvPr>
          <p:cNvPicPr>
            <a:picLocks noChangeAspect="1" noChangeArrowheads="1"/>
          </p:cNvPicPr>
          <p:nvPr/>
        </p:nvPicPr>
        <p:blipFill>
          <a:blip r:embed="rId6" cstate="print"/>
          <a:srcRect/>
          <a:stretch>
            <a:fillRect/>
          </a:stretch>
        </p:blipFill>
        <p:spPr bwMode="auto">
          <a:xfrm>
            <a:off x="4648200" y="3810000"/>
            <a:ext cx="3666766" cy="1905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How interest yield environment</a:t>
            </a:r>
          </a:p>
          <a:p>
            <a:r>
              <a:rPr lang="en-US" dirty="0" smtClean="0"/>
              <a:t>Highly volatile economic conditions – next bubble?</a:t>
            </a:r>
          </a:p>
          <a:p>
            <a:r>
              <a:rPr lang="en-US" dirty="0" smtClean="0"/>
              <a:t>Labor participation rate at or near historic low</a:t>
            </a:r>
          </a:p>
          <a:p>
            <a:r>
              <a:rPr lang="en-US" dirty="0" smtClean="0"/>
              <a:t>Homeownership rate has crept up but tenuous</a:t>
            </a:r>
          </a:p>
          <a:p>
            <a:r>
              <a:rPr lang="en-US" dirty="0" smtClean="0"/>
              <a:t>Global government spending has done little to invigorate economies</a:t>
            </a:r>
          </a:p>
          <a:p>
            <a:r>
              <a:rPr lang="en-US" dirty="0" smtClean="0"/>
              <a:t>Capital on the sidelines is getting antsy</a:t>
            </a:r>
          </a:p>
          <a:p>
            <a:r>
              <a:rPr lang="en-US" dirty="0" smtClean="0"/>
              <a:t>Political unrest</a:t>
            </a:r>
          </a:p>
          <a:p>
            <a:endParaRPr lang="en-US" dirty="0"/>
          </a:p>
        </p:txBody>
      </p:sp>
      <p:sp>
        <p:nvSpPr>
          <p:cNvPr id="3" name="Title 2"/>
          <p:cNvSpPr>
            <a:spLocks noGrp="1"/>
          </p:cNvSpPr>
          <p:nvPr>
            <p:ph type="title"/>
          </p:nvPr>
        </p:nvSpPr>
        <p:spPr/>
        <p:txBody>
          <a:bodyPr/>
          <a:lstStyle/>
          <a:p>
            <a:r>
              <a:rPr lang="en-US" dirty="0" smtClean="0"/>
              <a:t>National and Global Challenges</a:t>
            </a:r>
            <a:endParaRPr lang="en-US"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Florida Homeowners Marketshare 1995 Top 10</a:t>
            </a:r>
            <a:endParaRPr lang="en-US"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6</a:t>
            </a:fld>
            <a:endParaRPr lang="en-US" dirty="0"/>
          </a:p>
        </p:txBody>
      </p:sp>
      <p:graphicFrame>
        <p:nvGraphicFramePr>
          <p:cNvPr id="9" name="Table 8"/>
          <p:cNvGraphicFramePr>
            <a:graphicFrameLocks noGrp="1"/>
          </p:cNvGraphicFramePr>
          <p:nvPr/>
        </p:nvGraphicFramePr>
        <p:xfrm>
          <a:off x="380999" y="1066801"/>
          <a:ext cx="8382002" cy="4724398"/>
        </p:xfrm>
        <a:graphic>
          <a:graphicData uri="http://schemas.openxmlformats.org/drawingml/2006/table">
            <a:tbl>
              <a:tblPr/>
              <a:tblGrid>
                <a:gridCol w="2221632"/>
                <a:gridCol w="1271928"/>
                <a:gridCol w="644444"/>
                <a:gridCol w="1881797"/>
                <a:gridCol w="1052116"/>
                <a:gridCol w="1310085"/>
              </a:tblGrid>
              <a:tr h="465627">
                <a:tc>
                  <a:txBody>
                    <a:bodyPr/>
                    <a:lstStyle/>
                    <a:p>
                      <a:pPr algn="ctr" fontAlgn="ctr"/>
                      <a:r>
                        <a:rPr lang="en-US" sz="1000" b="1" i="0" u="none" strike="noStrike" dirty="0">
                          <a:solidFill>
                            <a:srgbClr val="000000"/>
                          </a:solidFill>
                          <a:latin typeface="Arial"/>
                        </a:rPr>
                        <a:t>Company</a:t>
                      </a:r>
                    </a:p>
                  </a:txBody>
                  <a:tcPr marL="9255" marR="9255" marT="925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Premium Written 1995</a:t>
                      </a:r>
                    </a:p>
                  </a:txBody>
                  <a:tcPr marL="9255" marR="9255" marT="925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 of Total</a:t>
                      </a:r>
                    </a:p>
                  </a:txBody>
                  <a:tcPr marL="9255" marR="9255" marT="925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Premium Earned 1995</a:t>
                      </a:r>
                    </a:p>
                  </a:txBody>
                  <a:tcPr marL="9255" marR="9255" marT="925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Loss Incurred 1995</a:t>
                      </a:r>
                    </a:p>
                  </a:txBody>
                  <a:tcPr marL="9255" marR="9255" marT="925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DCC Incurred 1995</a:t>
                      </a:r>
                    </a:p>
                  </a:txBody>
                  <a:tcPr marL="9255" marR="9255" marT="9255" marB="0" anchor="ctr">
                    <a:lnL>
                      <a:noFill/>
                    </a:lnL>
                    <a:lnR>
                      <a:noFill/>
                    </a:lnR>
                    <a:lnT>
                      <a:noFill/>
                    </a:lnT>
                    <a:lnB>
                      <a:noFill/>
                    </a:lnB>
                  </a:tcPr>
                </a:tc>
              </a:tr>
              <a:tr h="387161">
                <a:tc>
                  <a:txBody>
                    <a:bodyPr/>
                    <a:lstStyle/>
                    <a:p>
                      <a:pPr algn="l" fontAlgn="ctr"/>
                      <a:r>
                        <a:rPr lang="en-US" sz="1000" b="0" i="0" u="none" strike="noStrike">
                          <a:solidFill>
                            <a:srgbClr val="000000"/>
                          </a:solidFill>
                          <a:latin typeface="Arial"/>
                        </a:rPr>
                        <a:t>State Farm Fire and Casualty Co</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504,823,127</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30.0%</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474,813,735</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264,759,435</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15,222,703</a:t>
                      </a:r>
                    </a:p>
                  </a:txBody>
                  <a:tcPr marL="9255" marR="9255" marT="9255" marB="0" anchor="ctr">
                    <a:lnL>
                      <a:noFill/>
                    </a:lnL>
                    <a:lnR>
                      <a:noFill/>
                    </a:lnR>
                    <a:lnT>
                      <a:noFill/>
                    </a:lnT>
                    <a:lnB>
                      <a:noFill/>
                    </a:lnB>
                  </a:tcPr>
                </a:tc>
              </a:tr>
              <a:tr h="387161">
                <a:tc>
                  <a:txBody>
                    <a:bodyPr/>
                    <a:lstStyle/>
                    <a:p>
                      <a:pPr algn="l" fontAlgn="ctr"/>
                      <a:r>
                        <a:rPr lang="en-US" sz="1000" b="0" i="0" u="none" strike="noStrike" dirty="0">
                          <a:solidFill>
                            <a:srgbClr val="000000"/>
                          </a:solidFill>
                          <a:latin typeface="Arial"/>
                        </a:rPr>
                        <a:t>Allstate Insurance Company</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279,704,546</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16.6%</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279,011,695</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158,277,172</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6,152,416</a:t>
                      </a:r>
                    </a:p>
                  </a:txBody>
                  <a:tcPr marL="9255" marR="9255" marT="9255" marB="0" anchor="ctr">
                    <a:lnL>
                      <a:noFill/>
                    </a:lnL>
                    <a:lnR>
                      <a:noFill/>
                    </a:lnR>
                    <a:lnT>
                      <a:noFill/>
                    </a:lnT>
                    <a:lnB>
                      <a:noFill/>
                    </a:lnB>
                  </a:tcPr>
                </a:tc>
              </a:tr>
              <a:tr h="387161">
                <a:tc>
                  <a:txBody>
                    <a:bodyPr/>
                    <a:lstStyle/>
                    <a:p>
                      <a:pPr algn="l" fontAlgn="ctr"/>
                      <a:r>
                        <a:rPr lang="en-US" sz="1000" b="0" i="0" u="none" strike="noStrike">
                          <a:solidFill>
                            <a:srgbClr val="000000"/>
                          </a:solidFill>
                          <a:latin typeface="Arial"/>
                        </a:rPr>
                        <a:t>Nationwide Mutual Fire Insurance Co</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78,843,286</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4.7%</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71,932,398</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56,600,744</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1,263,833</a:t>
                      </a:r>
                    </a:p>
                  </a:txBody>
                  <a:tcPr marL="9255" marR="9255" marT="9255" marB="0" anchor="ctr">
                    <a:lnL>
                      <a:noFill/>
                    </a:lnL>
                    <a:lnR>
                      <a:noFill/>
                    </a:lnR>
                    <a:lnT>
                      <a:noFill/>
                    </a:lnT>
                    <a:lnB>
                      <a:noFill/>
                    </a:lnB>
                  </a:tcPr>
                </a:tc>
              </a:tr>
              <a:tr h="387161">
                <a:tc>
                  <a:txBody>
                    <a:bodyPr/>
                    <a:lstStyle/>
                    <a:p>
                      <a:pPr algn="l" fontAlgn="ctr"/>
                      <a:r>
                        <a:rPr lang="en-US" sz="1000" b="0" i="0" u="none" strike="noStrike">
                          <a:solidFill>
                            <a:srgbClr val="000000"/>
                          </a:solidFill>
                          <a:latin typeface="Arial"/>
                        </a:rPr>
                        <a:t>United Serv Automobile Assn</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68,428,873</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4.1%</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64,296,071</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74,122,137</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6,408,625</a:t>
                      </a:r>
                    </a:p>
                  </a:txBody>
                  <a:tcPr marL="9255" marR="9255" marT="9255" marB="0" anchor="ctr">
                    <a:lnL>
                      <a:noFill/>
                    </a:lnL>
                    <a:lnR>
                      <a:noFill/>
                    </a:lnR>
                    <a:lnT>
                      <a:noFill/>
                    </a:lnT>
                    <a:lnB>
                      <a:noFill/>
                    </a:lnB>
                  </a:tcPr>
                </a:tc>
              </a:tr>
              <a:tr h="387161">
                <a:tc>
                  <a:txBody>
                    <a:bodyPr/>
                    <a:lstStyle/>
                    <a:p>
                      <a:pPr algn="l" fontAlgn="ctr"/>
                      <a:r>
                        <a:rPr lang="en-US" sz="1000" b="0" i="0" u="none" strike="noStrike">
                          <a:solidFill>
                            <a:srgbClr val="000000"/>
                          </a:solidFill>
                          <a:latin typeface="Arial"/>
                        </a:rPr>
                        <a:t>LM Property and Casualty Ins. Co.</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35,081,722</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2.1%</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34,917,162</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5,286,781</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1,643,212</a:t>
                      </a:r>
                    </a:p>
                  </a:txBody>
                  <a:tcPr marL="9255" marR="9255" marT="9255" marB="0" anchor="ctr">
                    <a:lnL>
                      <a:noFill/>
                    </a:lnL>
                    <a:lnR>
                      <a:noFill/>
                    </a:lnR>
                    <a:lnT>
                      <a:noFill/>
                    </a:lnT>
                    <a:lnB>
                      <a:noFill/>
                    </a:lnB>
                  </a:tcPr>
                </a:tc>
              </a:tr>
              <a:tr h="387161">
                <a:tc>
                  <a:txBody>
                    <a:bodyPr/>
                    <a:lstStyle/>
                    <a:p>
                      <a:pPr algn="l" fontAlgn="ctr"/>
                      <a:r>
                        <a:rPr lang="en-US" sz="1000" b="0" i="0" u="none" strike="noStrike">
                          <a:solidFill>
                            <a:srgbClr val="000000"/>
                          </a:solidFill>
                          <a:latin typeface="Arial"/>
                        </a:rPr>
                        <a:t>Standard Fire Insurance Co</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33,479,098</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2.0%</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29,227,231</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14,666,200</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705,347</a:t>
                      </a:r>
                    </a:p>
                  </a:txBody>
                  <a:tcPr marL="9255" marR="9255" marT="9255" marB="0" anchor="ctr">
                    <a:lnL>
                      <a:noFill/>
                    </a:lnL>
                    <a:lnR>
                      <a:noFill/>
                    </a:lnR>
                    <a:lnT>
                      <a:noFill/>
                    </a:lnT>
                    <a:lnB>
                      <a:noFill/>
                    </a:lnB>
                  </a:tcPr>
                </a:tc>
              </a:tr>
              <a:tr h="387161">
                <a:tc>
                  <a:txBody>
                    <a:bodyPr/>
                    <a:lstStyle/>
                    <a:p>
                      <a:pPr algn="l" fontAlgn="ctr"/>
                      <a:r>
                        <a:rPr lang="en-US" sz="1000" b="0" i="0" u="none" strike="noStrike">
                          <a:solidFill>
                            <a:srgbClr val="000000"/>
                          </a:solidFill>
                          <a:latin typeface="Arial"/>
                        </a:rPr>
                        <a:t>Metropolitan Property &amp; Cas Ins Co</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30,481,823</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1.8%</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22,422,426</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10,005,637</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230,121</a:t>
                      </a:r>
                    </a:p>
                  </a:txBody>
                  <a:tcPr marL="9255" marR="9255" marT="9255" marB="0" anchor="ctr">
                    <a:lnL>
                      <a:noFill/>
                    </a:lnL>
                    <a:lnR>
                      <a:noFill/>
                    </a:lnR>
                    <a:lnT>
                      <a:noFill/>
                    </a:lnT>
                    <a:lnB>
                      <a:noFill/>
                    </a:lnB>
                  </a:tcPr>
                </a:tc>
              </a:tr>
              <a:tr h="387161">
                <a:tc>
                  <a:txBody>
                    <a:bodyPr/>
                    <a:lstStyle/>
                    <a:p>
                      <a:pPr algn="l" fontAlgn="ctr"/>
                      <a:r>
                        <a:rPr lang="en-US" sz="1000" b="0" i="0" u="none" strike="noStrike">
                          <a:solidFill>
                            <a:srgbClr val="000000"/>
                          </a:solidFill>
                          <a:latin typeface="Arial"/>
                        </a:rPr>
                        <a:t>Automobile Ins Co of Hartford CT</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28,679,065</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1.7%</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25,193,068</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14,613,745</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477,667</a:t>
                      </a:r>
                    </a:p>
                  </a:txBody>
                  <a:tcPr marL="9255" marR="9255" marT="9255" marB="0" anchor="ctr">
                    <a:lnL>
                      <a:noFill/>
                    </a:lnL>
                    <a:lnR>
                      <a:noFill/>
                    </a:lnR>
                    <a:lnT>
                      <a:noFill/>
                    </a:lnT>
                    <a:lnB>
                      <a:noFill/>
                    </a:lnB>
                  </a:tcPr>
                </a:tc>
              </a:tr>
              <a:tr h="387161">
                <a:tc>
                  <a:txBody>
                    <a:bodyPr/>
                    <a:lstStyle/>
                    <a:p>
                      <a:pPr algn="l" fontAlgn="ctr"/>
                      <a:r>
                        <a:rPr lang="en-US" sz="1000" b="0" i="0" u="none" strike="noStrike">
                          <a:solidFill>
                            <a:srgbClr val="000000"/>
                          </a:solidFill>
                          <a:latin typeface="Arial"/>
                        </a:rPr>
                        <a:t>Liberty Mutual Fire Insurance</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28,241,781</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1.7%</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26,064,423</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13,196,523</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352,134</a:t>
                      </a:r>
                    </a:p>
                  </a:txBody>
                  <a:tcPr marL="9255" marR="9255" marT="9255" marB="0" anchor="ctr">
                    <a:lnL>
                      <a:noFill/>
                    </a:lnL>
                    <a:lnR>
                      <a:noFill/>
                    </a:lnR>
                    <a:lnT>
                      <a:noFill/>
                    </a:lnT>
                    <a:lnB>
                      <a:noFill/>
                    </a:lnB>
                  </a:tcPr>
                </a:tc>
              </a:tr>
              <a:tr h="387161">
                <a:tc>
                  <a:txBody>
                    <a:bodyPr/>
                    <a:lstStyle/>
                    <a:p>
                      <a:pPr algn="l" fontAlgn="ctr"/>
                      <a:r>
                        <a:rPr lang="en-US" sz="1000" b="0" i="0" u="none" strike="noStrike">
                          <a:solidFill>
                            <a:srgbClr val="000000"/>
                          </a:solidFill>
                          <a:latin typeface="Arial"/>
                        </a:rPr>
                        <a:t>Florida Farm Bureau General Ins Co</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23,155,863</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1.4%</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20,599,639</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15,695,697</a:t>
                      </a:r>
                    </a:p>
                  </a:txBody>
                  <a:tcPr marL="9255" marR="9255" marT="9255" marB="0" anchor="ctr">
                    <a:lnL>
                      <a:noFill/>
                    </a:lnL>
                    <a:lnR>
                      <a:noFill/>
                    </a:lnR>
                    <a:lnT>
                      <a:noFill/>
                    </a:lnT>
                    <a:lnB>
                      <a:noFill/>
                    </a:lnB>
                  </a:tcPr>
                </a:tc>
                <a:tc>
                  <a:txBody>
                    <a:bodyPr/>
                    <a:lstStyle/>
                    <a:p>
                      <a:pPr algn="ctr" fontAlgn="ctr"/>
                      <a:r>
                        <a:rPr lang="en-US" sz="1000" b="0" i="0" u="none" strike="noStrike">
                          <a:solidFill>
                            <a:srgbClr val="000000"/>
                          </a:solidFill>
                          <a:latin typeface="Arial"/>
                        </a:rPr>
                        <a:t>62,447</a:t>
                      </a:r>
                    </a:p>
                  </a:txBody>
                  <a:tcPr marL="9255" marR="9255" marT="9255" marB="0" anchor="ctr">
                    <a:lnL>
                      <a:noFill/>
                    </a:lnL>
                    <a:lnR>
                      <a:noFill/>
                    </a:lnR>
                    <a:lnT>
                      <a:noFill/>
                    </a:lnT>
                    <a:lnB>
                      <a:noFill/>
                    </a:lnB>
                  </a:tcPr>
                </a:tc>
              </a:tr>
              <a:tr h="387161">
                <a:tc>
                  <a:txBody>
                    <a:bodyPr/>
                    <a:lstStyle/>
                    <a:p>
                      <a:pPr algn="l" fontAlgn="ctr"/>
                      <a:r>
                        <a:rPr lang="en-US" sz="1000" b="1" i="0" u="none" strike="noStrike">
                          <a:solidFill>
                            <a:srgbClr val="000000"/>
                          </a:solidFill>
                          <a:latin typeface="Arial"/>
                        </a:rPr>
                        <a:t>Top 10 Total</a:t>
                      </a:r>
                    </a:p>
                  </a:txBody>
                  <a:tcPr marL="9255" marR="9255" marT="9255" marB="0" anchor="ctr">
                    <a:lnL>
                      <a:noFill/>
                    </a:lnL>
                    <a:lnR>
                      <a:noFill/>
                    </a:lnR>
                    <a:lnT>
                      <a:noFill/>
                    </a:lnT>
                    <a:lnB>
                      <a:noFill/>
                    </a:lnB>
                  </a:tcPr>
                </a:tc>
                <a:tc>
                  <a:txBody>
                    <a:bodyPr/>
                    <a:lstStyle/>
                    <a:p>
                      <a:pPr algn="ctr" fontAlgn="ctr"/>
                      <a:r>
                        <a:rPr lang="en-US" sz="1000" b="1" i="0" u="none" strike="noStrike">
                          <a:solidFill>
                            <a:srgbClr val="000000"/>
                          </a:solidFill>
                          <a:latin typeface="Arial"/>
                        </a:rPr>
                        <a:t>1,110,919,184</a:t>
                      </a:r>
                    </a:p>
                  </a:txBody>
                  <a:tcPr marL="9255" marR="9255" marT="925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65.9%</a:t>
                      </a:r>
                    </a:p>
                  </a:txBody>
                  <a:tcPr marL="9255" marR="9255" marT="9255" marB="0" anchor="ctr">
                    <a:lnL>
                      <a:noFill/>
                    </a:lnL>
                    <a:lnR>
                      <a:noFill/>
                    </a:lnR>
                    <a:lnT>
                      <a:noFill/>
                    </a:lnT>
                    <a:lnB>
                      <a:noFill/>
                    </a:lnB>
                  </a:tcPr>
                </a:tc>
                <a:tc>
                  <a:txBody>
                    <a:bodyPr/>
                    <a:lstStyle/>
                    <a:p>
                      <a:pPr algn="ctr" fontAlgn="ctr"/>
                      <a:r>
                        <a:rPr lang="en-US" sz="1000" b="1" i="0" u="none" strike="noStrike">
                          <a:solidFill>
                            <a:srgbClr val="000000"/>
                          </a:solidFill>
                          <a:latin typeface="Arial"/>
                        </a:rPr>
                        <a:t>1,048,477,848</a:t>
                      </a:r>
                    </a:p>
                  </a:txBody>
                  <a:tcPr marL="9255" marR="9255" marT="9255" marB="0" anchor="ctr">
                    <a:lnL>
                      <a:noFill/>
                    </a:lnL>
                    <a:lnR>
                      <a:noFill/>
                    </a:lnR>
                    <a:lnT>
                      <a:noFill/>
                    </a:lnT>
                    <a:lnB>
                      <a:noFill/>
                    </a:lnB>
                  </a:tcPr>
                </a:tc>
                <a:tc>
                  <a:txBody>
                    <a:bodyPr/>
                    <a:lstStyle/>
                    <a:p>
                      <a:pPr algn="ctr" fontAlgn="ctr"/>
                      <a:r>
                        <a:rPr lang="en-US" sz="1000" b="1" i="0" u="none" strike="noStrike">
                          <a:solidFill>
                            <a:srgbClr val="000000"/>
                          </a:solidFill>
                          <a:latin typeface="Arial"/>
                        </a:rPr>
                        <a:t>627,224,071</a:t>
                      </a:r>
                    </a:p>
                  </a:txBody>
                  <a:tcPr marL="9255" marR="9255" marT="925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32,518,505</a:t>
                      </a:r>
                    </a:p>
                  </a:txBody>
                  <a:tcPr marL="9255" marR="9255" marT="9255" marB="0" anchor="ctr">
                    <a:lnL>
                      <a:noFill/>
                    </a:lnL>
                    <a:lnR>
                      <a:noFill/>
                    </a:lnR>
                    <a:lnT>
                      <a:noFill/>
                    </a:lnT>
                    <a:lnB>
                      <a:noFill/>
                    </a:lnB>
                  </a:tcPr>
                </a:tc>
              </a:tr>
            </a:tbl>
          </a:graphicData>
        </a:graphic>
      </p:graphicFrame>
      <p:sp>
        <p:nvSpPr>
          <p:cNvPr id="6" name="Oval 5"/>
          <p:cNvSpPr/>
          <p:nvPr/>
        </p:nvSpPr>
        <p:spPr>
          <a:xfrm>
            <a:off x="3810000" y="5410200"/>
            <a:ext cx="685800" cy="381000"/>
          </a:xfrm>
          <a:prstGeom prst="ellipse">
            <a:avLst/>
          </a:prstGeom>
          <a:noFill/>
          <a:ln w="381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81001" y="1066800"/>
          <a:ext cx="8458199" cy="4821384"/>
        </p:xfrm>
        <a:graphic>
          <a:graphicData uri="http://schemas.openxmlformats.org/drawingml/2006/table">
            <a:tbl>
              <a:tblPr/>
              <a:tblGrid>
                <a:gridCol w="2241829"/>
                <a:gridCol w="1283489"/>
                <a:gridCol w="650302"/>
                <a:gridCol w="1488848"/>
                <a:gridCol w="1471736"/>
                <a:gridCol w="1321995"/>
              </a:tblGrid>
              <a:tr h="401782">
                <a:tc>
                  <a:txBody>
                    <a:bodyPr/>
                    <a:lstStyle/>
                    <a:p>
                      <a:pPr algn="ctr" fontAlgn="ctr"/>
                      <a:r>
                        <a:rPr lang="en-US" sz="1000" b="1" i="0" u="none" strike="noStrike" dirty="0">
                          <a:solidFill>
                            <a:srgbClr val="000000"/>
                          </a:solidFill>
                          <a:latin typeface="Arial"/>
                        </a:rPr>
                        <a:t>Company</a:t>
                      </a:r>
                    </a:p>
                  </a:txBody>
                  <a:tcPr marL="9255" marR="9255" marT="925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Premium Written 1995</a:t>
                      </a:r>
                    </a:p>
                  </a:txBody>
                  <a:tcPr marL="9255" marR="9255" marT="925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 of Total</a:t>
                      </a:r>
                    </a:p>
                  </a:txBody>
                  <a:tcPr marL="9255" marR="9255" marT="925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Premium Earned 1995</a:t>
                      </a:r>
                    </a:p>
                  </a:txBody>
                  <a:tcPr marL="9255" marR="9255" marT="925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Loss Incurred 1995</a:t>
                      </a:r>
                    </a:p>
                  </a:txBody>
                  <a:tcPr marL="9255" marR="9255" marT="925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DCC Incurred 1995</a:t>
                      </a:r>
                    </a:p>
                  </a:txBody>
                  <a:tcPr marL="9255" marR="9255" marT="9255" marB="0" anchor="ctr">
                    <a:lnL>
                      <a:noFill/>
                    </a:lnL>
                    <a:lnR>
                      <a:noFill/>
                    </a:lnR>
                    <a:lnT>
                      <a:noFill/>
                    </a:lnT>
                    <a:lnB>
                      <a:noFill/>
                    </a:lnB>
                  </a:tcPr>
                </a:tc>
              </a:tr>
              <a:tr h="401782">
                <a:tc>
                  <a:txBody>
                    <a:bodyPr/>
                    <a:lstStyle/>
                    <a:p>
                      <a:pPr algn="l" fontAlgn="ctr"/>
                      <a:r>
                        <a:rPr lang="en-US" sz="1000" b="0" i="0" u="none" strike="noStrike" dirty="0">
                          <a:solidFill>
                            <a:srgbClr val="000000"/>
                          </a:solidFill>
                          <a:latin typeface="Arial"/>
                        </a:rPr>
                        <a:t>Federal Insurance Company</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22,936,310</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1.4%</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21,942,547</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10,313,733</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965,904</a:t>
                      </a:r>
                    </a:p>
                  </a:txBody>
                  <a:tcPr marL="9525" marR="9525" marT="9525" marB="0" anchor="ctr">
                    <a:lnL>
                      <a:noFill/>
                    </a:lnL>
                    <a:lnR>
                      <a:noFill/>
                    </a:lnR>
                    <a:lnT>
                      <a:noFill/>
                    </a:lnT>
                    <a:lnB>
                      <a:noFill/>
                    </a:lnB>
                  </a:tcPr>
                </a:tc>
              </a:tr>
              <a:tr h="401782">
                <a:tc>
                  <a:txBody>
                    <a:bodyPr/>
                    <a:lstStyle/>
                    <a:p>
                      <a:pPr algn="l" fontAlgn="ctr"/>
                      <a:r>
                        <a:rPr lang="en-US" sz="1000" b="0" i="0" u="none" strike="noStrike">
                          <a:solidFill>
                            <a:srgbClr val="000000"/>
                          </a:solidFill>
                          <a:latin typeface="Arial"/>
                        </a:rPr>
                        <a:t>Auto Owners Ins Co</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22,742,136</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1.3%</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21,442,796</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13,097,842</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1,101,356</a:t>
                      </a:r>
                    </a:p>
                  </a:txBody>
                  <a:tcPr marL="9525" marR="9525" marT="9525" marB="0" anchor="ctr">
                    <a:lnL>
                      <a:noFill/>
                    </a:lnL>
                    <a:lnR>
                      <a:noFill/>
                    </a:lnR>
                    <a:lnT>
                      <a:noFill/>
                    </a:lnT>
                    <a:lnB>
                      <a:noFill/>
                    </a:lnB>
                  </a:tcPr>
                </a:tc>
              </a:tr>
              <a:tr h="401782">
                <a:tc>
                  <a:txBody>
                    <a:bodyPr/>
                    <a:lstStyle/>
                    <a:p>
                      <a:pPr algn="l" fontAlgn="ctr"/>
                      <a:r>
                        <a:rPr lang="en-US" sz="1000" b="0" i="0" u="none" strike="noStrike">
                          <a:solidFill>
                            <a:srgbClr val="000000"/>
                          </a:solidFill>
                          <a:latin typeface="Arial"/>
                        </a:rPr>
                        <a:t>USAA Casualty Insurance Co</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22,701,544</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1.3%</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20,682,321</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15,908,821</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847,372</a:t>
                      </a:r>
                    </a:p>
                  </a:txBody>
                  <a:tcPr marL="9525" marR="9525" marT="9525" marB="0" anchor="ctr">
                    <a:lnL>
                      <a:noFill/>
                    </a:lnL>
                    <a:lnR>
                      <a:noFill/>
                    </a:lnR>
                    <a:lnT>
                      <a:noFill/>
                    </a:lnT>
                    <a:lnB>
                      <a:noFill/>
                    </a:lnB>
                  </a:tcPr>
                </a:tc>
              </a:tr>
              <a:tr h="401782">
                <a:tc>
                  <a:txBody>
                    <a:bodyPr/>
                    <a:lstStyle/>
                    <a:p>
                      <a:pPr algn="l" fontAlgn="ctr"/>
                      <a:r>
                        <a:rPr lang="en-US" sz="1000" b="0" i="0" u="none" strike="noStrike">
                          <a:solidFill>
                            <a:srgbClr val="000000"/>
                          </a:solidFill>
                          <a:latin typeface="Arial"/>
                        </a:rPr>
                        <a:t>Travelers Indemnity Company</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22,321,060</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1.3%</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19,210,987</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10,010,259</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700,832</a:t>
                      </a:r>
                    </a:p>
                  </a:txBody>
                  <a:tcPr marL="9525" marR="9525" marT="9525" marB="0" anchor="ctr">
                    <a:lnL>
                      <a:noFill/>
                    </a:lnL>
                    <a:lnR>
                      <a:noFill/>
                    </a:lnR>
                    <a:lnT>
                      <a:noFill/>
                    </a:lnT>
                    <a:lnB>
                      <a:noFill/>
                    </a:lnB>
                  </a:tcPr>
                </a:tc>
              </a:tr>
              <a:tr h="401782">
                <a:tc>
                  <a:txBody>
                    <a:bodyPr/>
                    <a:lstStyle/>
                    <a:p>
                      <a:pPr algn="l" fontAlgn="ctr"/>
                      <a:r>
                        <a:rPr lang="en-US" sz="1000" b="0" i="0" u="none" strike="noStrike">
                          <a:solidFill>
                            <a:srgbClr val="000000"/>
                          </a:solidFill>
                          <a:latin typeface="Arial"/>
                        </a:rPr>
                        <a:t>Government Employees Insurance Co</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21,203,910</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1.3%</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21,450,590</a:t>
                      </a:r>
                    </a:p>
                  </a:txBody>
                  <a:tcPr marL="9525" marR="9525" marT="9525" marB="0" anchor="ctr">
                    <a:lnL>
                      <a:noFill/>
                    </a:lnL>
                    <a:lnR>
                      <a:noFill/>
                    </a:lnR>
                    <a:lnT>
                      <a:noFill/>
                    </a:lnT>
                    <a:lnB>
                      <a:noFill/>
                    </a:lnB>
                  </a:tcPr>
                </a:tc>
                <a:tc>
                  <a:txBody>
                    <a:bodyPr/>
                    <a:lstStyle/>
                    <a:p>
                      <a:pPr algn="ctr" fontAlgn="ctr"/>
                      <a:r>
                        <a:rPr lang="en-US" sz="1000" b="0" i="0" u="none" strike="noStrike" dirty="0">
                          <a:solidFill>
                            <a:srgbClr val="000000"/>
                          </a:solidFill>
                          <a:latin typeface="Arial"/>
                        </a:rPr>
                        <a:t>12,710,184</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810,993</a:t>
                      </a:r>
                    </a:p>
                  </a:txBody>
                  <a:tcPr marL="9525" marR="9525" marT="9525" marB="0" anchor="ctr">
                    <a:lnL>
                      <a:noFill/>
                    </a:lnL>
                    <a:lnR>
                      <a:noFill/>
                    </a:lnR>
                    <a:lnT>
                      <a:noFill/>
                    </a:lnT>
                    <a:lnB>
                      <a:noFill/>
                    </a:lnB>
                  </a:tcPr>
                </a:tc>
              </a:tr>
              <a:tr h="401782">
                <a:tc>
                  <a:txBody>
                    <a:bodyPr/>
                    <a:lstStyle/>
                    <a:p>
                      <a:pPr algn="l" fontAlgn="ctr"/>
                      <a:r>
                        <a:rPr lang="en-US" sz="1000" b="0" i="0" u="none" strike="noStrike">
                          <a:solidFill>
                            <a:srgbClr val="000000"/>
                          </a:solidFill>
                          <a:latin typeface="Arial"/>
                        </a:rPr>
                        <a:t>Hartford Insurance Co of The Midwest</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21,025,107</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1.2%</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19,548,122</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10,912,815</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439,786</a:t>
                      </a:r>
                    </a:p>
                  </a:txBody>
                  <a:tcPr marL="9525" marR="9525" marT="9525" marB="0" anchor="ctr">
                    <a:lnL>
                      <a:noFill/>
                    </a:lnL>
                    <a:lnR>
                      <a:noFill/>
                    </a:lnR>
                    <a:lnT>
                      <a:noFill/>
                    </a:lnT>
                    <a:lnB>
                      <a:noFill/>
                    </a:lnB>
                  </a:tcPr>
                </a:tc>
              </a:tr>
              <a:tr h="401782">
                <a:tc>
                  <a:txBody>
                    <a:bodyPr/>
                    <a:lstStyle/>
                    <a:p>
                      <a:pPr algn="l" fontAlgn="ctr"/>
                      <a:r>
                        <a:rPr lang="en-US" sz="1000" b="0" i="0" u="none" strike="noStrike">
                          <a:solidFill>
                            <a:srgbClr val="000000"/>
                          </a:solidFill>
                          <a:latin typeface="Arial"/>
                        </a:rPr>
                        <a:t>State Farm General Insurance Co</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18,895,207</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1.1%</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18,816,099</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11,709,711</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45,782</a:t>
                      </a:r>
                    </a:p>
                  </a:txBody>
                  <a:tcPr marL="9525" marR="9525" marT="9525" marB="0" anchor="ctr">
                    <a:lnL>
                      <a:noFill/>
                    </a:lnL>
                    <a:lnR>
                      <a:noFill/>
                    </a:lnR>
                    <a:lnT>
                      <a:noFill/>
                    </a:lnT>
                    <a:lnB>
                      <a:noFill/>
                    </a:lnB>
                  </a:tcPr>
                </a:tc>
              </a:tr>
              <a:tr h="401782">
                <a:tc>
                  <a:txBody>
                    <a:bodyPr/>
                    <a:lstStyle/>
                    <a:p>
                      <a:pPr algn="l" fontAlgn="ctr"/>
                      <a:r>
                        <a:rPr lang="en-US" sz="1000" b="0" i="0" u="none" strike="noStrike">
                          <a:solidFill>
                            <a:srgbClr val="000000"/>
                          </a:solidFill>
                          <a:latin typeface="Arial"/>
                        </a:rPr>
                        <a:t>Florida Farm Bureau Casualty Ins Co</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18,578,858</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1.1%</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16,320,282</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10,380,361</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255,991</a:t>
                      </a:r>
                    </a:p>
                  </a:txBody>
                  <a:tcPr marL="9525" marR="9525" marT="9525" marB="0" anchor="ctr">
                    <a:lnL>
                      <a:noFill/>
                    </a:lnL>
                    <a:lnR>
                      <a:noFill/>
                    </a:lnR>
                    <a:lnT>
                      <a:noFill/>
                    </a:lnT>
                    <a:lnB>
                      <a:noFill/>
                    </a:lnB>
                  </a:tcPr>
                </a:tc>
              </a:tr>
              <a:tr h="401782">
                <a:tc>
                  <a:txBody>
                    <a:bodyPr/>
                    <a:lstStyle/>
                    <a:p>
                      <a:pPr algn="l" fontAlgn="ctr"/>
                      <a:r>
                        <a:rPr lang="en-US" sz="1000" b="0" i="0" u="none" strike="noStrike">
                          <a:solidFill>
                            <a:srgbClr val="000000"/>
                          </a:solidFill>
                          <a:latin typeface="Arial"/>
                        </a:rPr>
                        <a:t>Firemans Fund Insurance Co</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17,663,992</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1.0%</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15,542,383</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9,414,109</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648,828</a:t>
                      </a:r>
                    </a:p>
                  </a:txBody>
                  <a:tcPr marL="9525" marR="9525" marT="9525" marB="0" anchor="ctr">
                    <a:lnL>
                      <a:noFill/>
                    </a:lnL>
                    <a:lnR>
                      <a:noFill/>
                    </a:lnR>
                    <a:lnT>
                      <a:noFill/>
                    </a:lnT>
                    <a:lnB>
                      <a:noFill/>
                    </a:lnB>
                  </a:tcPr>
                </a:tc>
              </a:tr>
              <a:tr h="401782">
                <a:tc>
                  <a:txBody>
                    <a:bodyPr/>
                    <a:lstStyle/>
                    <a:p>
                      <a:pPr algn="l" fontAlgn="ctr"/>
                      <a:r>
                        <a:rPr lang="en-US" sz="1000" b="0" i="0" u="none" strike="noStrike">
                          <a:solidFill>
                            <a:srgbClr val="000000"/>
                          </a:solidFill>
                          <a:latin typeface="Arial"/>
                        </a:rPr>
                        <a:t>Phoenix Insurance Company</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17,477,117</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1.0%</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16,812,633</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10,355,727</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329,131</a:t>
                      </a:r>
                    </a:p>
                  </a:txBody>
                  <a:tcPr marL="9525" marR="9525" marT="9525" marB="0" anchor="ctr">
                    <a:lnL>
                      <a:noFill/>
                    </a:lnL>
                    <a:lnR>
                      <a:noFill/>
                    </a:lnR>
                    <a:lnT>
                      <a:noFill/>
                    </a:lnT>
                    <a:lnB>
                      <a:noFill/>
                    </a:lnB>
                  </a:tcPr>
                </a:tc>
              </a:tr>
              <a:tr h="401782">
                <a:tc>
                  <a:txBody>
                    <a:bodyPr/>
                    <a:lstStyle/>
                    <a:p>
                      <a:pPr algn="l" fontAlgn="ctr"/>
                      <a:r>
                        <a:rPr lang="en-US" sz="1000" b="1" i="0" u="none" strike="noStrike" dirty="0" smtClean="0">
                          <a:solidFill>
                            <a:srgbClr val="000000"/>
                          </a:solidFill>
                          <a:latin typeface="Arial"/>
                        </a:rPr>
                        <a:t>11-20 </a:t>
                      </a:r>
                      <a:r>
                        <a:rPr lang="en-US" sz="1000" b="1" i="0" u="none" strike="noStrike" dirty="0">
                          <a:solidFill>
                            <a:srgbClr val="000000"/>
                          </a:solidFill>
                          <a:latin typeface="Arial"/>
                        </a:rPr>
                        <a:t>Total</a:t>
                      </a:r>
                    </a:p>
                  </a:txBody>
                  <a:tcPr marL="9525" marR="9525" marT="9525" marB="0" anchor="ctr">
                    <a:lnL>
                      <a:noFill/>
                    </a:lnL>
                    <a:lnR>
                      <a:noFill/>
                    </a:lnR>
                    <a:lnT>
                      <a:noFill/>
                    </a:lnT>
                    <a:lnB>
                      <a:noFill/>
                    </a:lnB>
                  </a:tcPr>
                </a:tc>
                <a:tc>
                  <a:txBody>
                    <a:bodyPr/>
                    <a:lstStyle/>
                    <a:p>
                      <a:pPr algn="ctr" fontAlgn="ctr"/>
                      <a:r>
                        <a:rPr lang="en-US" sz="1000" b="1" i="0" u="none" strike="noStrike">
                          <a:solidFill>
                            <a:srgbClr val="000000"/>
                          </a:solidFill>
                          <a:latin typeface="Arial"/>
                        </a:rPr>
                        <a:t>205,545,241</a:t>
                      </a:r>
                    </a:p>
                  </a:txBody>
                  <a:tcPr marL="9525" marR="9525" marT="9525" marB="0" anchor="ctr">
                    <a:lnL>
                      <a:noFill/>
                    </a:lnL>
                    <a:lnR>
                      <a:noFill/>
                    </a:lnR>
                    <a:lnT>
                      <a:noFill/>
                    </a:lnT>
                    <a:lnB>
                      <a:noFill/>
                    </a:lnB>
                  </a:tcPr>
                </a:tc>
                <a:tc>
                  <a:txBody>
                    <a:bodyPr/>
                    <a:lstStyle/>
                    <a:p>
                      <a:pPr algn="ctr" fontAlgn="ctr"/>
                      <a:r>
                        <a:rPr lang="en-US" sz="1000" b="1" i="0" u="none" strike="noStrike">
                          <a:solidFill>
                            <a:srgbClr val="000000"/>
                          </a:solidFill>
                          <a:latin typeface="Arial"/>
                        </a:rPr>
                        <a:t>12.2%</a:t>
                      </a:r>
                    </a:p>
                  </a:txBody>
                  <a:tcPr marL="9525" marR="9525" marT="9525" marB="0" anchor="ctr">
                    <a:lnL>
                      <a:noFill/>
                    </a:lnL>
                    <a:lnR>
                      <a:noFill/>
                    </a:lnR>
                    <a:lnT>
                      <a:noFill/>
                    </a:lnT>
                    <a:lnB>
                      <a:noFill/>
                    </a:lnB>
                  </a:tcPr>
                </a:tc>
                <a:tc>
                  <a:txBody>
                    <a:bodyPr/>
                    <a:lstStyle/>
                    <a:p>
                      <a:pPr algn="ctr" fontAlgn="ctr"/>
                      <a:r>
                        <a:rPr lang="en-US" sz="1000" b="1" i="0" u="none" strike="noStrike">
                          <a:solidFill>
                            <a:srgbClr val="000000"/>
                          </a:solidFill>
                          <a:latin typeface="Arial"/>
                        </a:rPr>
                        <a:t>191,768,760</a:t>
                      </a:r>
                    </a:p>
                  </a:txBody>
                  <a:tcPr marL="9525" marR="9525" marT="9525" marB="0" anchor="ctr">
                    <a:lnL>
                      <a:noFill/>
                    </a:lnL>
                    <a:lnR>
                      <a:noFill/>
                    </a:lnR>
                    <a:lnT>
                      <a:noFill/>
                    </a:lnT>
                    <a:lnB>
                      <a:noFill/>
                    </a:lnB>
                  </a:tcPr>
                </a:tc>
                <a:tc>
                  <a:txBody>
                    <a:bodyPr/>
                    <a:lstStyle/>
                    <a:p>
                      <a:pPr algn="ctr" fontAlgn="ctr"/>
                      <a:r>
                        <a:rPr lang="en-US" sz="1000" b="1" i="0" u="none" strike="noStrike">
                          <a:solidFill>
                            <a:srgbClr val="000000"/>
                          </a:solidFill>
                          <a:latin typeface="Arial"/>
                        </a:rPr>
                        <a:t>114,813,562</a:t>
                      </a:r>
                    </a:p>
                  </a:txBody>
                  <a:tcPr marL="9525" marR="9525" marT="952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6,145,975</a:t>
                      </a:r>
                    </a:p>
                  </a:txBody>
                  <a:tcPr marL="9525" marR="9525" marT="9525" marB="0" anchor="ctr">
                    <a:lnL>
                      <a:noFill/>
                    </a:lnL>
                    <a:lnR>
                      <a:noFill/>
                    </a:lnR>
                    <a:lnT>
                      <a:noFill/>
                    </a:lnT>
                    <a:lnB>
                      <a:noFill/>
                    </a:lnB>
                  </a:tcPr>
                </a:tc>
              </a:tr>
            </a:tbl>
          </a:graphicData>
        </a:graphic>
      </p:graphicFrame>
      <p:sp>
        <p:nvSpPr>
          <p:cNvPr id="3" name="Title 2"/>
          <p:cNvSpPr>
            <a:spLocks noGrp="1"/>
          </p:cNvSpPr>
          <p:nvPr>
            <p:ph type="title"/>
          </p:nvPr>
        </p:nvSpPr>
        <p:spPr/>
        <p:txBody>
          <a:bodyPr/>
          <a:lstStyle/>
          <a:p>
            <a:r>
              <a:rPr lang="en-US" dirty="0" smtClean="0"/>
              <a:t>Florida Homeowners Marketshare 1995 Top 11-20</a:t>
            </a:r>
            <a:endParaRPr lang="en-US"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7</a:t>
            </a:fld>
            <a:endParaRPr lang="en-US" dirty="0"/>
          </a:p>
        </p:txBody>
      </p:sp>
      <p:sp>
        <p:nvSpPr>
          <p:cNvPr id="6" name="Oval 5"/>
          <p:cNvSpPr/>
          <p:nvPr/>
        </p:nvSpPr>
        <p:spPr>
          <a:xfrm>
            <a:off x="3886200" y="5486400"/>
            <a:ext cx="685800" cy="381000"/>
          </a:xfrm>
          <a:prstGeom prst="ellipse">
            <a:avLst/>
          </a:prstGeom>
          <a:noFill/>
          <a:ln w="381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914400"/>
          <a:ext cx="8305800" cy="4800601"/>
        </p:xfrm>
        <a:graphic>
          <a:graphicData uri="http://schemas.openxmlformats.org/drawingml/2006/table">
            <a:tbl>
              <a:tblPr/>
              <a:tblGrid>
                <a:gridCol w="2514600"/>
                <a:gridCol w="1295400"/>
                <a:gridCol w="762000"/>
                <a:gridCol w="1452167"/>
                <a:gridCol w="1165438"/>
                <a:gridCol w="1116195"/>
              </a:tblGrid>
              <a:tr h="675084">
                <a:tc>
                  <a:txBody>
                    <a:bodyPr/>
                    <a:lstStyle/>
                    <a:p>
                      <a:pPr algn="ctr" fontAlgn="ctr"/>
                      <a:r>
                        <a:rPr lang="en-US" sz="1000" b="1" i="0" u="none" strike="noStrike" dirty="0">
                          <a:solidFill>
                            <a:srgbClr val="000000"/>
                          </a:solidFill>
                          <a:latin typeface="Arial"/>
                        </a:rPr>
                        <a:t>Company</a:t>
                      </a:r>
                    </a:p>
                  </a:txBody>
                  <a:tcPr marL="9525" marR="9525" marT="952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Premium Written 2000</a:t>
                      </a:r>
                    </a:p>
                  </a:txBody>
                  <a:tcPr marL="9525" marR="9525" marT="952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 of Total</a:t>
                      </a:r>
                    </a:p>
                  </a:txBody>
                  <a:tcPr marL="9525" marR="9525" marT="952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Premium Earned 2000</a:t>
                      </a:r>
                    </a:p>
                  </a:txBody>
                  <a:tcPr marL="9525" marR="9525" marT="952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Loss Incurred 2000</a:t>
                      </a:r>
                    </a:p>
                  </a:txBody>
                  <a:tcPr marL="9525" marR="9525" marT="952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DCC Incurred 2000</a:t>
                      </a:r>
                    </a:p>
                  </a:txBody>
                  <a:tcPr marL="9525" marR="9525" marT="9525" marB="0" anchor="ctr">
                    <a:lnL>
                      <a:noFill/>
                    </a:lnL>
                    <a:lnR>
                      <a:noFill/>
                    </a:lnR>
                    <a:lnT>
                      <a:noFill/>
                    </a:lnT>
                    <a:lnB>
                      <a:noFill/>
                    </a:lnB>
                  </a:tcPr>
                </a:tc>
              </a:tr>
              <a:tr h="375047">
                <a:tc>
                  <a:txBody>
                    <a:bodyPr/>
                    <a:lstStyle/>
                    <a:p>
                      <a:pPr algn="l" fontAlgn="ctr"/>
                      <a:r>
                        <a:rPr lang="en-US" sz="1000" b="0" i="0" u="none" strike="noStrike" dirty="0">
                          <a:solidFill>
                            <a:srgbClr val="000000"/>
                          </a:solidFill>
                          <a:latin typeface="Arial"/>
                        </a:rPr>
                        <a:t>State Farm Florida Insurance Co</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583,296,400</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20.1%</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556,952,383</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243,081,644</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12,540,580</a:t>
                      </a:r>
                    </a:p>
                  </a:txBody>
                  <a:tcPr marL="9525" marR="9525" marT="9525" marB="0" anchor="ctr">
                    <a:lnL>
                      <a:noFill/>
                    </a:lnL>
                    <a:lnR>
                      <a:noFill/>
                    </a:lnR>
                    <a:lnT>
                      <a:noFill/>
                    </a:lnT>
                    <a:lnB>
                      <a:noFill/>
                    </a:lnB>
                  </a:tcPr>
                </a:tc>
              </a:tr>
              <a:tr h="375047">
                <a:tc>
                  <a:txBody>
                    <a:bodyPr/>
                    <a:lstStyle/>
                    <a:p>
                      <a:pPr algn="l" fontAlgn="ctr"/>
                      <a:r>
                        <a:rPr lang="en-US" sz="1000" b="0" i="0" u="none" strike="noStrike">
                          <a:solidFill>
                            <a:srgbClr val="000000"/>
                          </a:solidFill>
                          <a:latin typeface="Arial"/>
                        </a:rPr>
                        <a:t>Castle Key Ins Co</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312,825,277</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10.8%</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309,946,075</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68,452,480</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3,257,969</a:t>
                      </a:r>
                    </a:p>
                  </a:txBody>
                  <a:tcPr marL="9525" marR="9525" marT="9525" marB="0" anchor="ctr">
                    <a:lnL>
                      <a:noFill/>
                    </a:lnL>
                    <a:lnR>
                      <a:noFill/>
                    </a:lnR>
                    <a:lnT>
                      <a:noFill/>
                    </a:lnT>
                    <a:lnB>
                      <a:noFill/>
                    </a:lnB>
                  </a:tcPr>
                </a:tc>
              </a:tr>
              <a:tr h="375047">
                <a:tc>
                  <a:txBody>
                    <a:bodyPr/>
                    <a:lstStyle/>
                    <a:p>
                      <a:pPr algn="l" fontAlgn="ctr"/>
                      <a:r>
                        <a:rPr lang="en-US" sz="1000" b="0" i="0" u="none" strike="noStrike">
                          <a:solidFill>
                            <a:srgbClr val="000000"/>
                          </a:solidFill>
                          <a:latin typeface="Arial"/>
                        </a:rPr>
                        <a:t>Clarendon National Insurance Co</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158,386,180</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5.4%</a:t>
                      </a:r>
                    </a:p>
                  </a:txBody>
                  <a:tcPr marL="9525" marR="9525" marT="9525" marB="0" anchor="ctr">
                    <a:lnL>
                      <a:noFill/>
                    </a:lnL>
                    <a:lnR>
                      <a:noFill/>
                    </a:lnR>
                    <a:lnT>
                      <a:noFill/>
                    </a:lnT>
                    <a:lnB>
                      <a:noFill/>
                    </a:lnB>
                  </a:tcPr>
                </a:tc>
                <a:tc>
                  <a:txBody>
                    <a:bodyPr/>
                    <a:lstStyle/>
                    <a:p>
                      <a:pPr algn="ctr" fontAlgn="ctr"/>
                      <a:r>
                        <a:rPr lang="en-US" sz="1000" b="0" i="0" u="none" strike="noStrike" dirty="0">
                          <a:solidFill>
                            <a:srgbClr val="000000"/>
                          </a:solidFill>
                          <a:latin typeface="Arial"/>
                        </a:rPr>
                        <a:t>160,101,577</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47,223,948</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6,628,920</a:t>
                      </a:r>
                    </a:p>
                  </a:txBody>
                  <a:tcPr marL="9525" marR="9525" marT="9525" marB="0" anchor="ctr">
                    <a:lnL>
                      <a:noFill/>
                    </a:lnL>
                    <a:lnR>
                      <a:noFill/>
                    </a:lnR>
                    <a:lnT>
                      <a:noFill/>
                    </a:lnT>
                    <a:lnB>
                      <a:noFill/>
                    </a:lnB>
                  </a:tcPr>
                </a:tc>
              </a:tr>
              <a:tr h="375047">
                <a:tc>
                  <a:txBody>
                    <a:bodyPr/>
                    <a:lstStyle/>
                    <a:p>
                      <a:pPr algn="l" fontAlgn="ctr"/>
                      <a:r>
                        <a:rPr lang="en-US" sz="1000" b="0" i="0" u="none" strike="noStrike">
                          <a:solidFill>
                            <a:srgbClr val="000000"/>
                          </a:solidFill>
                          <a:latin typeface="Arial"/>
                        </a:rPr>
                        <a:t>Clarendon Select Insurance Co</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133,975,289</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4.6%</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133,805,350</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34,145,237</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4,809,255</a:t>
                      </a:r>
                    </a:p>
                  </a:txBody>
                  <a:tcPr marL="9525" marR="9525" marT="9525" marB="0" anchor="ctr">
                    <a:lnL>
                      <a:noFill/>
                    </a:lnL>
                    <a:lnR>
                      <a:noFill/>
                    </a:lnR>
                    <a:lnT>
                      <a:noFill/>
                    </a:lnT>
                    <a:lnB>
                      <a:noFill/>
                    </a:lnB>
                  </a:tcPr>
                </a:tc>
              </a:tr>
              <a:tr h="375047">
                <a:tc>
                  <a:txBody>
                    <a:bodyPr/>
                    <a:lstStyle/>
                    <a:p>
                      <a:pPr algn="l" fontAlgn="ctr"/>
                      <a:r>
                        <a:rPr lang="en-US" sz="1000" b="0" i="0" u="none" strike="noStrike">
                          <a:solidFill>
                            <a:srgbClr val="000000"/>
                          </a:solidFill>
                          <a:latin typeface="Arial"/>
                        </a:rPr>
                        <a:t>United Serv Automobile Assn</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104,630,465</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3.6%</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101,758,648</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28,304,629</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1,303,005</a:t>
                      </a:r>
                    </a:p>
                  </a:txBody>
                  <a:tcPr marL="9525" marR="9525" marT="9525" marB="0" anchor="ctr">
                    <a:lnL>
                      <a:noFill/>
                    </a:lnL>
                    <a:lnR>
                      <a:noFill/>
                    </a:lnR>
                    <a:lnT>
                      <a:noFill/>
                    </a:lnT>
                    <a:lnB>
                      <a:noFill/>
                    </a:lnB>
                  </a:tcPr>
                </a:tc>
              </a:tr>
              <a:tr h="375047">
                <a:tc>
                  <a:txBody>
                    <a:bodyPr/>
                    <a:lstStyle/>
                    <a:p>
                      <a:pPr algn="l" fontAlgn="ctr"/>
                      <a:r>
                        <a:rPr lang="en-US" sz="1000" b="0" i="0" u="none" strike="noStrike">
                          <a:solidFill>
                            <a:srgbClr val="000000"/>
                          </a:solidFill>
                          <a:latin typeface="Arial"/>
                        </a:rPr>
                        <a:t>Nationwide Insurance Co of Florida</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74,849,983</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2.6%</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19,338,331</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6,162,260</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184,418</a:t>
                      </a:r>
                    </a:p>
                  </a:txBody>
                  <a:tcPr marL="9525" marR="9525" marT="9525" marB="0" anchor="ctr">
                    <a:lnL>
                      <a:noFill/>
                    </a:lnL>
                    <a:lnR>
                      <a:noFill/>
                    </a:lnR>
                    <a:lnT>
                      <a:noFill/>
                    </a:lnT>
                    <a:lnB>
                      <a:noFill/>
                    </a:lnB>
                  </a:tcPr>
                </a:tc>
              </a:tr>
              <a:tr h="375047">
                <a:tc>
                  <a:txBody>
                    <a:bodyPr/>
                    <a:lstStyle/>
                    <a:p>
                      <a:pPr algn="l" fontAlgn="ctr"/>
                      <a:r>
                        <a:rPr lang="en-US" sz="1000" b="0" i="0" u="none" strike="noStrike">
                          <a:solidFill>
                            <a:srgbClr val="000000"/>
                          </a:solidFill>
                          <a:latin typeface="Arial"/>
                        </a:rPr>
                        <a:t>First Floridian Auto &amp; Home Ins Co</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71,289,644</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2.5%</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67,653,591</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26,774,549</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1,228,290</a:t>
                      </a:r>
                    </a:p>
                  </a:txBody>
                  <a:tcPr marL="9525" marR="9525" marT="9525" marB="0" anchor="ctr">
                    <a:lnL>
                      <a:noFill/>
                    </a:lnL>
                    <a:lnR>
                      <a:noFill/>
                    </a:lnR>
                    <a:lnT>
                      <a:noFill/>
                    </a:lnT>
                    <a:lnB>
                      <a:noFill/>
                    </a:lnB>
                  </a:tcPr>
                </a:tc>
              </a:tr>
              <a:tr h="375047">
                <a:tc>
                  <a:txBody>
                    <a:bodyPr/>
                    <a:lstStyle/>
                    <a:p>
                      <a:pPr algn="l" fontAlgn="ctr"/>
                      <a:r>
                        <a:rPr lang="en-US" sz="1000" b="0" i="0" u="none" strike="noStrike">
                          <a:solidFill>
                            <a:srgbClr val="000000"/>
                          </a:solidFill>
                          <a:latin typeface="Arial"/>
                        </a:rPr>
                        <a:t>Nationwide Mutual Fire Insurance Co</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60,424,757</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2.1%</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108,096,734</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36,432,481</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1,637,400</a:t>
                      </a:r>
                    </a:p>
                  </a:txBody>
                  <a:tcPr marL="9525" marR="9525" marT="9525" marB="0" anchor="ctr">
                    <a:lnL>
                      <a:noFill/>
                    </a:lnL>
                    <a:lnR>
                      <a:noFill/>
                    </a:lnR>
                    <a:lnT>
                      <a:noFill/>
                    </a:lnT>
                    <a:lnB>
                      <a:noFill/>
                    </a:lnB>
                  </a:tcPr>
                </a:tc>
              </a:tr>
              <a:tr h="375047">
                <a:tc>
                  <a:txBody>
                    <a:bodyPr/>
                    <a:lstStyle/>
                    <a:p>
                      <a:pPr algn="l" fontAlgn="ctr"/>
                      <a:r>
                        <a:rPr lang="en-US" sz="1000" b="0" i="0" u="none" strike="noStrike">
                          <a:solidFill>
                            <a:srgbClr val="000000"/>
                          </a:solidFill>
                          <a:latin typeface="Arial"/>
                        </a:rPr>
                        <a:t>Federal Insurance Company</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57,490,362</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2.0%</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50,946,301</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19,784,263</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1,670,463</a:t>
                      </a:r>
                    </a:p>
                  </a:txBody>
                  <a:tcPr marL="9525" marR="9525" marT="9525" marB="0" anchor="ctr">
                    <a:lnL>
                      <a:noFill/>
                    </a:lnL>
                    <a:lnR>
                      <a:noFill/>
                    </a:lnR>
                    <a:lnT>
                      <a:noFill/>
                    </a:lnT>
                    <a:lnB>
                      <a:noFill/>
                    </a:lnB>
                  </a:tcPr>
                </a:tc>
              </a:tr>
              <a:tr h="375047">
                <a:tc>
                  <a:txBody>
                    <a:bodyPr/>
                    <a:lstStyle/>
                    <a:p>
                      <a:pPr algn="l" fontAlgn="ctr"/>
                      <a:r>
                        <a:rPr lang="en-US" sz="1000" b="0" i="0" u="none" strike="noStrike">
                          <a:solidFill>
                            <a:srgbClr val="000000"/>
                          </a:solidFill>
                          <a:latin typeface="Arial"/>
                        </a:rPr>
                        <a:t>Florida Select Insurance Company</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51,366,669</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1.8%</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47,787,116</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14,798,820</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-61,220</a:t>
                      </a:r>
                    </a:p>
                  </a:txBody>
                  <a:tcPr marL="9525" marR="9525" marT="9525" marB="0" anchor="ctr">
                    <a:lnL>
                      <a:noFill/>
                    </a:lnL>
                    <a:lnR>
                      <a:noFill/>
                    </a:lnR>
                    <a:lnT>
                      <a:noFill/>
                    </a:lnT>
                    <a:lnB>
                      <a:noFill/>
                    </a:lnB>
                  </a:tcPr>
                </a:tc>
              </a:tr>
              <a:tr h="375047">
                <a:tc>
                  <a:txBody>
                    <a:bodyPr/>
                    <a:lstStyle/>
                    <a:p>
                      <a:pPr algn="l" fontAlgn="ctr"/>
                      <a:r>
                        <a:rPr lang="en-US" sz="1000" b="1" i="0" u="none" strike="noStrike" dirty="0">
                          <a:solidFill>
                            <a:srgbClr val="000000"/>
                          </a:solidFill>
                          <a:latin typeface="Arial"/>
                        </a:rPr>
                        <a:t>Top 10 Total</a:t>
                      </a:r>
                    </a:p>
                  </a:txBody>
                  <a:tcPr marL="9525" marR="9525" marT="9525" marB="0" anchor="ctr">
                    <a:lnL>
                      <a:noFill/>
                    </a:lnL>
                    <a:lnR>
                      <a:noFill/>
                    </a:lnR>
                    <a:lnT>
                      <a:noFill/>
                    </a:lnT>
                    <a:lnB>
                      <a:noFill/>
                    </a:lnB>
                  </a:tcPr>
                </a:tc>
                <a:tc>
                  <a:txBody>
                    <a:bodyPr/>
                    <a:lstStyle/>
                    <a:p>
                      <a:pPr algn="ctr" fontAlgn="ctr"/>
                      <a:r>
                        <a:rPr lang="en-US" sz="1000" b="1" i="0" u="none" strike="noStrike">
                          <a:solidFill>
                            <a:srgbClr val="000000"/>
                          </a:solidFill>
                          <a:latin typeface="Arial"/>
                        </a:rPr>
                        <a:t>1,608,535,026</a:t>
                      </a:r>
                    </a:p>
                  </a:txBody>
                  <a:tcPr marL="9525" marR="9525" marT="9525" marB="0" anchor="ctr">
                    <a:lnL>
                      <a:noFill/>
                    </a:lnL>
                    <a:lnR>
                      <a:noFill/>
                    </a:lnR>
                    <a:lnT>
                      <a:noFill/>
                    </a:lnT>
                    <a:lnB>
                      <a:noFill/>
                    </a:lnB>
                  </a:tcPr>
                </a:tc>
                <a:tc>
                  <a:txBody>
                    <a:bodyPr/>
                    <a:lstStyle/>
                    <a:p>
                      <a:pPr algn="ctr" fontAlgn="ctr"/>
                      <a:r>
                        <a:rPr lang="en-US" sz="1000" b="1" i="0" u="none" strike="noStrike">
                          <a:solidFill>
                            <a:srgbClr val="000000"/>
                          </a:solidFill>
                          <a:latin typeface="Arial"/>
                        </a:rPr>
                        <a:t>55.3%</a:t>
                      </a:r>
                    </a:p>
                  </a:txBody>
                  <a:tcPr marL="9525" marR="9525" marT="9525" marB="0" anchor="ctr">
                    <a:lnL>
                      <a:noFill/>
                    </a:lnL>
                    <a:lnR>
                      <a:noFill/>
                    </a:lnR>
                    <a:lnT>
                      <a:noFill/>
                    </a:lnT>
                    <a:lnB>
                      <a:noFill/>
                    </a:lnB>
                  </a:tcPr>
                </a:tc>
                <a:tc>
                  <a:txBody>
                    <a:bodyPr/>
                    <a:lstStyle/>
                    <a:p>
                      <a:pPr algn="ctr" fontAlgn="ctr"/>
                      <a:r>
                        <a:rPr lang="en-US" sz="1000" b="1" i="0" u="none" strike="noStrike">
                          <a:solidFill>
                            <a:srgbClr val="000000"/>
                          </a:solidFill>
                          <a:latin typeface="Arial"/>
                        </a:rPr>
                        <a:t>1,556,386,106</a:t>
                      </a:r>
                    </a:p>
                  </a:txBody>
                  <a:tcPr marL="9525" marR="9525" marT="9525" marB="0" anchor="ctr">
                    <a:lnL>
                      <a:noFill/>
                    </a:lnL>
                    <a:lnR>
                      <a:noFill/>
                    </a:lnR>
                    <a:lnT>
                      <a:noFill/>
                    </a:lnT>
                    <a:lnB>
                      <a:noFill/>
                    </a:lnB>
                  </a:tcPr>
                </a:tc>
                <a:tc>
                  <a:txBody>
                    <a:bodyPr/>
                    <a:lstStyle/>
                    <a:p>
                      <a:pPr algn="ctr" fontAlgn="ctr"/>
                      <a:r>
                        <a:rPr lang="en-US" sz="1000" b="1" i="0" u="none" strike="noStrike">
                          <a:solidFill>
                            <a:srgbClr val="000000"/>
                          </a:solidFill>
                          <a:latin typeface="Arial"/>
                        </a:rPr>
                        <a:t>525,160,311</a:t>
                      </a:r>
                    </a:p>
                  </a:txBody>
                  <a:tcPr marL="9525" marR="9525" marT="952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33,199,080</a:t>
                      </a:r>
                    </a:p>
                  </a:txBody>
                  <a:tcPr marL="9525" marR="9525" marT="9525" marB="0" anchor="ctr">
                    <a:lnL>
                      <a:noFill/>
                    </a:lnL>
                    <a:lnR>
                      <a:noFill/>
                    </a:lnR>
                    <a:lnT>
                      <a:noFill/>
                    </a:lnT>
                    <a:lnB>
                      <a:noFill/>
                    </a:lnB>
                  </a:tcPr>
                </a:tc>
              </a:tr>
            </a:tbl>
          </a:graphicData>
        </a:graphic>
      </p:graphicFrame>
      <p:sp>
        <p:nvSpPr>
          <p:cNvPr id="3" name="Title 2"/>
          <p:cNvSpPr>
            <a:spLocks noGrp="1"/>
          </p:cNvSpPr>
          <p:nvPr>
            <p:ph type="title"/>
          </p:nvPr>
        </p:nvSpPr>
        <p:spPr/>
        <p:txBody>
          <a:bodyPr/>
          <a:lstStyle/>
          <a:p>
            <a:r>
              <a:rPr lang="en-US" dirty="0" smtClean="0"/>
              <a:t>Florida Homeowners Marketshare 2000 Top 10</a:t>
            </a:r>
            <a:endParaRPr lang="en-US"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8</a:t>
            </a:fld>
            <a:endParaRPr lang="en-US" dirty="0"/>
          </a:p>
        </p:txBody>
      </p:sp>
      <p:sp>
        <p:nvSpPr>
          <p:cNvPr id="6" name="Oval 5"/>
          <p:cNvSpPr/>
          <p:nvPr/>
        </p:nvSpPr>
        <p:spPr>
          <a:xfrm>
            <a:off x="4267200" y="5334000"/>
            <a:ext cx="685800" cy="381000"/>
          </a:xfrm>
          <a:prstGeom prst="ellipse">
            <a:avLst/>
          </a:prstGeom>
          <a:noFill/>
          <a:ln w="381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1" y="1143000"/>
          <a:ext cx="8229600" cy="4495800"/>
        </p:xfrm>
        <a:graphic>
          <a:graphicData uri="http://schemas.openxmlformats.org/drawingml/2006/table">
            <a:tbl>
              <a:tblPr/>
              <a:tblGrid>
                <a:gridCol w="2710672"/>
                <a:gridCol w="1214381"/>
                <a:gridCol w="764409"/>
                <a:gridCol w="1279437"/>
                <a:gridCol w="1154746"/>
                <a:gridCol w="1105955"/>
              </a:tblGrid>
              <a:tr h="374650">
                <a:tc>
                  <a:txBody>
                    <a:bodyPr/>
                    <a:lstStyle/>
                    <a:p>
                      <a:pPr algn="ctr" fontAlgn="ctr"/>
                      <a:r>
                        <a:rPr lang="en-US" sz="1000" b="1" i="0" u="none" strike="noStrike" dirty="0">
                          <a:solidFill>
                            <a:srgbClr val="000000"/>
                          </a:solidFill>
                          <a:latin typeface="Arial"/>
                        </a:rPr>
                        <a:t>Company</a:t>
                      </a:r>
                    </a:p>
                  </a:txBody>
                  <a:tcPr marL="9525" marR="9525" marT="952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Premium Written 2000</a:t>
                      </a:r>
                    </a:p>
                  </a:txBody>
                  <a:tcPr marL="9525" marR="9525" marT="952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 of Total</a:t>
                      </a:r>
                    </a:p>
                  </a:txBody>
                  <a:tcPr marL="9525" marR="9525" marT="952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Premium Earned 2000</a:t>
                      </a:r>
                    </a:p>
                  </a:txBody>
                  <a:tcPr marL="9525" marR="9525" marT="952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Loss Incurred 2000</a:t>
                      </a:r>
                    </a:p>
                  </a:txBody>
                  <a:tcPr marL="9525" marR="9525" marT="952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DCC Incurred 2000</a:t>
                      </a:r>
                    </a:p>
                  </a:txBody>
                  <a:tcPr marL="9525" marR="9525" marT="9525" marB="0" anchor="ctr">
                    <a:lnL>
                      <a:noFill/>
                    </a:lnL>
                    <a:lnR>
                      <a:noFill/>
                    </a:lnR>
                    <a:lnT>
                      <a:noFill/>
                    </a:lnT>
                    <a:lnB>
                      <a:noFill/>
                    </a:lnB>
                  </a:tcPr>
                </a:tc>
              </a:tr>
              <a:tr h="374650">
                <a:tc>
                  <a:txBody>
                    <a:bodyPr/>
                    <a:lstStyle/>
                    <a:p>
                      <a:pPr algn="l" fontAlgn="ctr"/>
                      <a:r>
                        <a:rPr lang="en-US" sz="1000" b="0" i="0" u="none" strike="noStrike" dirty="0">
                          <a:solidFill>
                            <a:srgbClr val="000000"/>
                          </a:solidFill>
                          <a:latin typeface="Arial"/>
                        </a:rPr>
                        <a:t>USAA Casualty Insurance Co</a:t>
                      </a:r>
                    </a:p>
                  </a:txBody>
                  <a:tcPr marL="9525" marR="9525" marT="9525" marB="0" anchor="ctr">
                    <a:lnL>
                      <a:noFill/>
                    </a:lnL>
                    <a:lnR>
                      <a:noFill/>
                    </a:lnR>
                    <a:lnT>
                      <a:noFill/>
                    </a:lnT>
                    <a:lnB>
                      <a:noFill/>
                    </a:lnB>
                  </a:tcPr>
                </a:tc>
                <a:tc>
                  <a:txBody>
                    <a:bodyPr/>
                    <a:lstStyle/>
                    <a:p>
                      <a:pPr algn="ctr" fontAlgn="ctr"/>
                      <a:r>
                        <a:rPr lang="en-US" sz="1000" b="0" i="0" u="none" strike="noStrike" dirty="0">
                          <a:solidFill>
                            <a:srgbClr val="000000"/>
                          </a:solidFill>
                          <a:latin typeface="Arial"/>
                        </a:rPr>
                        <a:t>47,457,806</a:t>
                      </a:r>
                    </a:p>
                  </a:txBody>
                  <a:tcPr marL="9525" marR="9525" marT="9525" marB="0" anchor="ctr">
                    <a:lnL>
                      <a:noFill/>
                    </a:lnL>
                    <a:lnR>
                      <a:noFill/>
                    </a:lnR>
                    <a:lnT>
                      <a:noFill/>
                    </a:lnT>
                    <a:lnB>
                      <a:noFill/>
                    </a:lnB>
                  </a:tcPr>
                </a:tc>
                <a:tc>
                  <a:txBody>
                    <a:bodyPr/>
                    <a:lstStyle/>
                    <a:p>
                      <a:pPr algn="ctr" fontAlgn="ctr"/>
                      <a:r>
                        <a:rPr lang="en-US" sz="1000" b="0" i="0" u="none" strike="noStrike" dirty="0">
                          <a:solidFill>
                            <a:srgbClr val="000000"/>
                          </a:solidFill>
                          <a:latin typeface="Arial"/>
                        </a:rPr>
                        <a:t>1.6%</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44,679,716</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10,307,426</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305,708</a:t>
                      </a:r>
                    </a:p>
                  </a:txBody>
                  <a:tcPr marL="9525" marR="9525" marT="9525" marB="0" anchor="ctr">
                    <a:lnL>
                      <a:noFill/>
                    </a:lnL>
                    <a:lnR>
                      <a:noFill/>
                    </a:lnR>
                    <a:lnT>
                      <a:noFill/>
                    </a:lnT>
                    <a:lnB>
                      <a:noFill/>
                    </a:lnB>
                  </a:tcPr>
                </a:tc>
              </a:tr>
              <a:tr h="374650">
                <a:tc>
                  <a:txBody>
                    <a:bodyPr/>
                    <a:lstStyle/>
                    <a:p>
                      <a:pPr algn="l" fontAlgn="ctr"/>
                      <a:r>
                        <a:rPr lang="en-US" sz="1000" b="0" i="0" u="none" strike="noStrike">
                          <a:solidFill>
                            <a:srgbClr val="000000"/>
                          </a:solidFill>
                          <a:latin typeface="Arial"/>
                        </a:rPr>
                        <a:t>Liberty Mutual Fire Insurance</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47,210,221</a:t>
                      </a:r>
                    </a:p>
                  </a:txBody>
                  <a:tcPr marL="9525" marR="9525" marT="9525" marB="0" anchor="ctr">
                    <a:lnL>
                      <a:noFill/>
                    </a:lnL>
                    <a:lnR>
                      <a:noFill/>
                    </a:lnR>
                    <a:lnT>
                      <a:noFill/>
                    </a:lnT>
                    <a:lnB>
                      <a:noFill/>
                    </a:lnB>
                  </a:tcPr>
                </a:tc>
                <a:tc>
                  <a:txBody>
                    <a:bodyPr/>
                    <a:lstStyle/>
                    <a:p>
                      <a:pPr algn="ctr" fontAlgn="ctr"/>
                      <a:r>
                        <a:rPr lang="en-US" sz="1000" b="0" i="0" u="none" strike="noStrike" dirty="0">
                          <a:solidFill>
                            <a:srgbClr val="000000"/>
                          </a:solidFill>
                          <a:latin typeface="Arial"/>
                        </a:rPr>
                        <a:t>1.6%</a:t>
                      </a:r>
                    </a:p>
                  </a:txBody>
                  <a:tcPr marL="9525" marR="9525" marT="9525" marB="0" anchor="ctr">
                    <a:lnL>
                      <a:noFill/>
                    </a:lnL>
                    <a:lnR>
                      <a:noFill/>
                    </a:lnR>
                    <a:lnT>
                      <a:noFill/>
                    </a:lnT>
                    <a:lnB>
                      <a:noFill/>
                    </a:lnB>
                  </a:tcPr>
                </a:tc>
                <a:tc>
                  <a:txBody>
                    <a:bodyPr/>
                    <a:lstStyle/>
                    <a:p>
                      <a:pPr algn="ctr" fontAlgn="ctr"/>
                      <a:r>
                        <a:rPr lang="en-US" sz="1000" b="0" i="0" u="none" strike="noStrike" dirty="0">
                          <a:solidFill>
                            <a:srgbClr val="000000"/>
                          </a:solidFill>
                          <a:latin typeface="Arial"/>
                        </a:rPr>
                        <a:t>46,391,346</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17,822,455</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417,053</a:t>
                      </a:r>
                    </a:p>
                  </a:txBody>
                  <a:tcPr marL="9525" marR="9525" marT="9525" marB="0" anchor="ctr">
                    <a:lnL>
                      <a:noFill/>
                    </a:lnL>
                    <a:lnR>
                      <a:noFill/>
                    </a:lnR>
                    <a:lnT>
                      <a:noFill/>
                    </a:lnT>
                    <a:lnB>
                      <a:noFill/>
                    </a:lnB>
                  </a:tcPr>
                </a:tc>
              </a:tr>
              <a:tr h="374650">
                <a:tc>
                  <a:txBody>
                    <a:bodyPr/>
                    <a:lstStyle/>
                    <a:p>
                      <a:pPr algn="l" fontAlgn="ctr"/>
                      <a:r>
                        <a:rPr lang="en-US" sz="1000" b="0" i="0" u="none" strike="noStrike">
                          <a:solidFill>
                            <a:srgbClr val="000000"/>
                          </a:solidFill>
                          <a:latin typeface="Arial"/>
                        </a:rPr>
                        <a:t>Tower Hill Preferred Ins Co</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40,508,706</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1.4%</a:t>
                      </a:r>
                    </a:p>
                  </a:txBody>
                  <a:tcPr marL="9525" marR="9525" marT="9525" marB="0" anchor="ctr">
                    <a:lnL>
                      <a:noFill/>
                    </a:lnL>
                    <a:lnR>
                      <a:noFill/>
                    </a:lnR>
                    <a:lnT>
                      <a:noFill/>
                    </a:lnT>
                    <a:lnB>
                      <a:noFill/>
                    </a:lnB>
                  </a:tcPr>
                </a:tc>
                <a:tc>
                  <a:txBody>
                    <a:bodyPr/>
                    <a:lstStyle/>
                    <a:p>
                      <a:pPr algn="ctr" fontAlgn="ctr"/>
                      <a:r>
                        <a:rPr lang="en-US" sz="1000" b="0" i="0" u="none" strike="noStrike" dirty="0">
                          <a:solidFill>
                            <a:srgbClr val="000000"/>
                          </a:solidFill>
                          <a:latin typeface="Arial"/>
                        </a:rPr>
                        <a:t>38,990,205</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8,181,954</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359,340</a:t>
                      </a:r>
                    </a:p>
                  </a:txBody>
                  <a:tcPr marL="9525" marR="9525" marT="9525" marB="0" anchor="ctr">
                    <a:lnL>
                      <a:noFill/>
                    </a:lnL>
                    <a:lnR>
                      <a:noFill/>
                    </a:lnR>
                    <a:lnT>
                      <a:noFill/>
                    </a:lnT>
                    <a:lnB>
                      <a:noFill/>
                    </a:lnB>
                  </a:tcPr>
                </a:tc>
              </a:tr>
              <a:tr h="374650">
                <a:tc>
                  <a:txBody>
                    <a:bodyPr/>
                    <a:lstStyle/>
                    <a:p>
                      <a:pPr algn="l" fontAlgn="ctr"/>
                      <a:r>
                        <a:rPr lang="en-US" sz="1000" b="0" i="0" u="none" strike="noStrike">
                          <a:solidFill>
                            <a:srgbClr val="000000"/>
                          </a:solidFill>
                          <a:latin typeface="Arial"/>
                        </a:rPr>
                        <a:t>Hartford Insurance Co of The Midwest</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40,180,606</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1.4%</a:t>
                      </a:r>
                    </a:p>
                  </a:txBody>
                  <a:tcPr marL="9525" marR="9525" marT="9525" marB="0" anchor="ctr">
                    <a:lnL>
                      <a:noFill/>
                    </a:lnL>
                    <a:lnR>
                      <a:noFill/>
                    </a:lnR>
                    <a:lnT>
                      <a:noFill/>
                    </a:lnT>
                    <a:lnB>
                      <a:noFill/>
                    </a:lnB>
                  </a:tcPr>
                </a:tc>
                <a:tc>
                  <a:txBody>
                    <a:bodyPr/>
                    <a:lstStyle/>
                    <a:p>
                      <a:pPr algn="ctr" fontAlgn="ctr"/>
                      <a:r>
                        <a:rPr lang="en-US" sz="1000" b="0" i="0" u="none" strike="noStrike" dirty="0">
                          <a:solidFill>
                            <a:srgbClr val="000000"/>
                          </a:solidFill>
                          <a:latin typeface="Arial"/>
                        </a:rPr>
                        <a:t>39,315,969</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11,914,716</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479,763</a:t>
                      </a:r>
                    </a:p>
                  </a:txBody>
                  <a:tcPr marL="9525" marR="9525" marT="9525" marB="0" anchor="ctr">
                    <a:lnL>
                      <a:noFill/>
                    </a:lnL>
                    <a:lnR>
                      <a:noFill/>
                    </a:lnR>
                    <a:lnT>
                      <a:noFill/>
                    </a:lnT>
                    <a:lnB>
                      <a:noFill/>
                    </a:lnB>
                  </a:tcPr>
                </a:tc>
              </a:tr>
              <a:tr h="374650">
                <a:tc>
                  <a:txBody>
                    <a:bodyPr/>
                    <a:lstStyle/>
                    <a:p>
                      <a:pPr algn="l" fontAlgn="ctr"/>
                      <a:r>
                        <a:rPr lang="en-US" sz="1000" b="0" i="0" u="none" strike="noStrike">
                          <a:solidFill>
                            <a:srgbClr val="000000"/>
                          </a:solidFill>
                          <a:latin typeface="Arial"/>
                        </a:rPr>
                        <a:t>Harbor Specialty Insurance Company</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37,914,874</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1.3%</a:t>
                      </a:r>
                    </a:p>
                  </a:txBody>
                  <a:tcPr marL="9525" marR="9525" marT="9525" marB="0" anchor="ctr">
                    <a:lnL>
                      <a:noFill/>
                    </a:lnL>
                    <a:lnR>
                      <a:noFill/>
                    </a:lnR>
                    <a:lnT>
                      <a:noFill/>
                    </a:lnT>
                    <a:lnB>
                      <a:noFill/>
                    </a:lnB>
                  </a:tcPr>
                </a:tc>
                <a:tc>
                  <a:txBody>
                    <a:bodyPr/>
                    <a:lstStyle/>
                    <a:p>
                      <a:pPr algn="ctr" fontAlgn="ctr"/>
                      <a:r>
                        <a:rPr lang="en-US" sz="1000" b="0" i="0" u="none" strike="noStrike" dirty="0">
                          <a:solidFill>
                            <a:srgbClr val="000000"/>
                          </a:solidFill>
                          <a:latin typeface="Arial"/>
                        </a:rPr>
                        <a:t>37,485,431</a:t>
                      </a:r>
                    </a:p>
                  </a:txBody>
                  <a:tcPr marL="9525" marR="9525" marT="9525" marB="0" anchor="ctr">
                    <a:lnL>
                      <a:noFill/>
                    </a:lnL>
                    <a:lnR>
                      <a:noFill/>
                    </a:lnR>
                    <a:lnT>
                      <a:noFill/>
                    </a:lnT>
                    <a:lnB>
                      <a:noFill/>
                    </a:lnB>
                  </a:tcPr>
                </a:tc>
                <a:tc>
                  <a:txBody>
                    <a:bodyPr/>
                    <a:lstStyle/>
                    <a:p>
                      <a:pPr algn="ctr" fontAlgn="ctr"/>
                      <a:r>
                        <a:rPr lang="en-US" sz="1000" b="0" i="0" u="none" strike="noStrike" dirty="0">
                          <a:solidFill>
                            <a:srgbClr val="000000"/>
                          </a:solidFill>
                          <a:latin typeface="Arial"/>
                        </a:rPr>
                        <a:t>9,590,473</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593,285</a:t>
                      </a:r>
                    </a:p>
                  </a:txBody>
                  <a:tcPr marL="9525" marR="9525" marT="9525" marB="0" anchor="ctr">
                    <a:lnL>
                      <a:noFill/>
                    </a:lnL>
                    <a:lnR>
                      <a:noFill/>
                    </a:lnR>
                    <a:lnT>
                      <a:noFill/>
                    </a:lnT>
                    <a:lnB>
                      <a:noFill/>
                    </a:lnB>
                  </a:tcPr>
                </a:tc>
              </a:tr>
              <a:tr h="374650">
                <a:tc>
                  <a:txBody>
                    <a:bodyPr/>
                    <a:lstStyle/>
                    <a:p>
                      <a:pPr algn="l" fontAlgn="ctr"/>
                      <a:r>
                        <a:rPr lang="en-US" sz="1000" b="0" i="0" u="none" strike="noStrike">
                          <a:solidFill>
                            <a:srgbClr val="000000"/>
                          </a:solidFill>
                          <a:latin typeface="Arial"/>
                        </a:rPr>
                        <a:t>LM Property and Casualty Ins. Co.</a:t>
                      </a:r>
                    </a:p>
                  </a:txBody>
                  <a:tcPr marL="9525" marR="9525" marT="9525" marB="0" anchor="ctr">
                    <a:lnL>
                      <a:noFill/>
                    </a:lnL>
                    <a:lnR>
                      <a:noFill/>
                    </a:lnR>
                    <a:lnT>
                      <a:noFill/>
                    </a:lnT>
                    <a:lnB>
                      <a:noFill/>
                    </a:lnB>
                  </a:tcPr>
                </a:tc>
                <a:tc>
                  <a:txBody>
                    <a:bodyPr/>
                    <a:lstStyle/>
                    <a:p>
                      <a:pPr algn="ctr" fontAlgn="ctr"/>
                      <a:r>
                        <a:rPr lang="en-US" sz="1000" b="0" i="0" u="none" strike="noStrike" dirty="0">
                          <a:solidFill>
                            <a:srgbClr val="000000"/>
                          </a:solidFill>
                          <a:latin typeface="Arial"/>
                        </a:rPr>
                        <a:t>34,094,066</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1.2%</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35,259,815</a:t>
                      </a:r>
                    </a:p>
                  </a:txBody>
                  <a:tcPr marL="9525" marR="9525" marT="9525" marB="0" anchor="ctr">
                    <a:lnL>
                      <a:noFill/>
                    </a:lnL>
                    <a:lnR>
                      <a:noFill/>
                    </a:lnR>
                    <a:lnT>
                      <a:noFill/>
                    </a:lnT>
                    <a:lnB>
                      <a:noFill/>
                    </a:lnB>
                  </a:tcPr>
                </a:tc>
                <a:tc>
                  <a:txBody>
                    <a:bodyPr/>
                    <a:lstStyle/>
                    <a:p>
                      <a:pPr algn="ctr" fontAlgn="ctr"/>
                      <a:r>
                        <a:rPr lang="en-US" sz="1000" b="0" i="0" u="none" strike="noStrike" dirty="0">
                          <a:solidFill>
                            <a:srgbClr val="000000"/>
                          </a:solidFill>
                          <a:latin typeface="Arial"/>
                        </a:rPr>
                        <a:t>11,360,405</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219,014</a:t>
                      </a:r>
                    </a:p>
                  </a:txBody>
                  <a:tcPr marL="9525" marR="9525" marT="9525" marB="0" anchor="ctr">
                    <a:lnL>
                      <a:noFill/>
                    </a:lnL>
                    <a:lnR>
                      <a:noFill/>
                    </a:lnR>
                    <a:lnT>
                      <a:noFill/>
                    </a:lnT>
                    <a:lnB>
                      <a:noFill/>
                    </a:lnB>
                  </a:tcPr>
                </a:tc>
              </a:tr>
              <a:tr h="374650">
                <a:tc>
                  <a:txBody>
                    <a:bodyPr/>
                    <a:lstStyle/>
                    <a:p>
                      <a:pPr algn="l" fontAlgn="ctr"/>
                      <a:r>
                        <a:rPr lang="en-US" sz="1000" b="0" i="0" u="none" strike="noStrike">
                          <a:solidFill>
                            <a:srgbClr val="000000"/>
                          </a:solidFill>
                          <a:latin typeface="Arial"/>
                        </a:rPr>
                        <a:t>American Superior Ins Co</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33,911,175</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1.2%</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32,480,493</a:t>
                      </a:r>
                    </a:p>
                  </a:txBody>
                  <a:tcPr marL="9525" marR="9525" marT="9525" marB="0" anchor="ctr">
                    <a:lnL>
                      <a:noFill/>
                    </a:lnL>
                    <a:lnR>
                      <a:noFill/>
                    </a:lnR>
                    <a:lnT>
                      <a:noFill/>
                    </a:lnT>
                    <a:lnB>
                      <a:noFill/>
                    </a:lnB>
                  </a:tcPr>
                </a:tc>
                <a:tc>
                  <a:txBody>
                    <a:bodyPr/>
                    <a:lstStyle/>
                    <a:p>
                      <a:pPr algn="ctr" fontAlgn="ctr"/>
                      <a:r>
                        <a:rPr lang="en-US" sz="1000" b="0" i="0" u="none" strike="noStrike" dirty="0">
                          <a:solidFill>
                            <a:srgbClr val="000000"/>
                          </a:solidFill>
                          <a:latin typeface="Arial"/>
                        </a:rPr>
                        <a:t>9,881,506</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1,428,880</a:t>
                      </a:r>
                    </a:p>
                  </a:txBody>
                  <a:tcPr marL="9525" marR="9525" marT="9525" marB="0" anchor="ctr">
                    <a:lnL>
                      <a:noFill/>
                    </a:lnL>
                    <a:lnR>
                      <a:noFill/>
                    </a:lnR>
                    <a:lnT>
                      <a:noFill/>
                    </a:lnT>
                    <a:lnB>
                      <a:noFill/>
                    </a:lnB>
                  </a:tcPr>
                </a:tc>
              </a:tr>
              <a:tr h="374650">
                <a:tc>
                  <a:txBody>
                    <a:bodyPr/>
                    <a:lstStyle/>
                    <a:p>
                      <a:pPr algn="l" fontAlgn="ctr"/>
                      <a:r>
                        <a:rPr lang="en-US" sz="1000" b="0" i="0" u="none" strike="noStrike">
                          <a:solidFill>
                            <a:srgbClr val="000000"/>
                          </a:solidFill>
                          <a:latin typeface="Arial"/>
                        </a:rPr>
                        <a:t>Southern Family Insurance Company</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32,975,831</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1.1%</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34,397,903</a:t>
                      </a:r>
                    </a:p>
                  </a:txBody>
                  <a:tcPr marL="9525" marR="9525" marT="9525" marB="0" anchor="ctr">
                    <a:lnL>
                      <a:noFill/>
                    </a:lnL>
                    <a:lnR>
                      <a:noFill/>
                    </a:lnR>
                    <a:lnT>
                      <a:noFill/>
                    </a:lnT>
                    <a:lnB>
                      <a:noFill/>
                    </a:lnB>
                  </a:tcPr>
                </a:tc>
                <a:tc>
                  <a:txBody>
                    <a:bodyPr/>
                    <a:lstStyle/>
                    <a:p>
                      <a:pPr algn="ctr" fontAlgn="ctr"/>
                      <a:r>
                        <a:rPr lang="en-US" sz="1000" b="0" i="0" u="none" strike="noStrike" dirty="0">
                          <a:solidFill>
                            <a:srgbClr val="000000"/>
                          </a:solidFill>
                          <a:latin typeface="Arial"/>
                        </a:rPr>
                        <a:t>11,465,152</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-47,603</a:t>
                      </a:r>
                    </a:p>
                  </a:txBody>
                  <a:tcPr marL="9525" marR="9525" marT="9525" marB="0" anchor="ctr">
                    <a:lnL>
                      <a:noFill/>
                    </a:lnL>
                    <a:lnR>
                      <a:noFill/>
                    </a:lnR>
                    <a:lnT>
                      <a:noFill/>
                    </a:lnT>
                    <a:lnB>
                      <a:noFill/>
                    </a:lnB>
                  </a:tcPr>
                </a:tc>
              </a:tr>
              <a:tr h="374650">
                <a:tc>
                  <a:txBody>
                    <a:bodyPr/>
                    <a:lstStyle/>
                    <a:p>
                      <a:pPr algn="l" fontAlgn="ctr"/>
                      <a:r>
                        <a:rPr lang="en-US" sz="1000" b="0" i="0" u="none" strike="noStrike">
                          <a:solidFill>
                            <a:srgbClr val="000000"/>
                          </a:solidFill>
                          <a:latin typeface="Arial"/>
                        </a:rPr>
                        <a:t>Qualsure Ins Corp</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32,749,248</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1.1%</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11,716,264</a:t>
                      </a:r>
                    </a:p>
                  </a:txBody>
                  <a:tcPr marL="9525" marR="9525" marT="9525" marB="0" anchor="ctr">
                    <a:lnL>
                      <a:noFill/>
                    </a:lnL>
                    <a:lnR>
                      <a:noFill/>
                    </a:lnR>
                    <a:lnT>
                      <a:noFill/>
                    </a:lnT>
                    <a:lnB>
                      <a:noFill/>
                    </a:lnB>
                  </a:tcPr>
                </a:tc>
                <a:tc>
                  <a:txBody>
                    <a:bodyPr/>
                    <a:lstStyle/>
                    <a:p>
                      <a:pPr algn="ctr" fontAlgn="ctr"/>
                      <a:r>
                        <a:rPr lang="en-US" sz="1000" b="0" i="0" u="none" strike="noStrike" dirty="0">
                          <a:solidFill>
                            <a:srgbClr val="000000"/>
                          </a:solidFill>
                          <a:latin typeface="Arial"/>
                        </a:rPr>
                        <a:t>2,390,118</a:t>
                      </a:r>
                    </a:p>
                  </a:txBody>
                  <a:tcPr marL="9525" marR="9525" marT="9525" marB="0" anchor="ctr">
                    <a:lnL>
                      <a:noFill/>
                    </a:lnL>
                    <a:lnR>
                      <a:noFill/>
                    </a:lnR>
                    <a:lnT>
                      <a:noFill/>
                    </a:lnT>
                    <a:lnB>
                      <a:noFill/>
                    </a:lnB>
                  </a:tcPr>
                </a:tc>
                <a:tc>
                  <a:txBody>
                    <a:bodyPr/>
                    <a:lstStyle/>
                    <a:p>
                      <a:pPr algn="ctr" fontAlgn="ctr"/>
                      <a:r>
                        <a:rPr lang="en-US" sz="1000" b="0" i="0" u="none" strike="noStrike" dirty="0">
                          <a:solidFill>
                            <a:srgbClr val="000000"/>
                          </a:solidFill>
                          <a:latin typeface="Arial"/>
                        </a:rPr>
                        <a:t>35,246</a:t>
                      </a:r>
                    </a:p>
                  </a:txBody>
                  <a:tcPr marL="9525" marR="9525" marT="9525" marB="0" anchor="ctr">
                    <a:lnL>
                      <a:noFill/>
                    </a:lnL>
                    <a:lnR>
                      <a:noFill/>
                    </a:lnR>
                    <a:lnT>
                      <a:noFill/>
                    </a:lnT>
                    <a:lnB>
                      <a:noFill/>
                    </a:lnB>
                  </a:tcPr>
                </a:tc>
              </a:tr>
              <a:tr h="374650">
                <a:tc>
                  <a:txBody>
                    <a:bodyPr/>
                    <a:lstStyle/>
                    <a:p>
                      <a:pPr algn="l" fontAlgn="ctr"/>
                      <a:r>
                        <a:rPr lang="en-US" sz="1000" b="0" i="0" u="none" strike="noStrike">
                          <a:solidFill>
                            <a:srgbClr val="000000"/>
                          </a:solidFill>
                          <a:latin typeface="Arial"/>
                        </a:rPr>
                        <a:t>Omega Insurance Company</a:t>
                      </a:r>
                    </a:p>
                  </a:txBody>
                  <a:tcPr marL="9525" marR="9525" marT="9525" marB="0" anchor="ctr">
                    <a:lnL>
                      <a:noFill/>
                    </a:lnL>
                    <a:lnR>
                      <a:noFill/>
                    </a:lnR>
                    <a:lnT>
                      <a:noFill/>
                    </a:lnT>
                    <a:lnB>
                      <a:noFill/>
                    </a:lnB>
                  </a:tcPr>
                </a:tc>
                <a:tc>
                  <a:txBody>
                    <a:bodyPr/>
                    <a:lstStyle/>
                    <a:p>
                      <a:pPr algn="ctr" fontAlgn="ctr"/>
                      <a:r>
                        <a:rPr lang="en-US" sz="1000" b="0" i="0" u="none" strike="noStrike" dirty="0">
                          <a:solidFill>
                            <a:srgbClr val="000000"/>
                          </a:solidFill>
                          <a:latin typeface="Arial"/>
                        </a:rPr>
                        <a:t>32,637,708</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1.1%</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31,760,586</a:t>
                      </a:r>
                    </a:p>
                  </a:txBody>
                  <a:tcPr marL="9525" marR="9525" marT="9525" marB="0" anchor="ctr">
                    <a:lnL>
                      <a:noFill/>
                    </a:lnL>
                    <a:lnR>
                      <a:noFill/>
                    </a:lnR>
                    <a:lnT>
                      <a:noFill/>
                    </a:lnT>
                    <a:lnB>
                      <a:noFill/>
                    </a:lnB>
                  </a:tcPr>
                </a:tc>
                <a:tc>
                  <a:txBody>
                    <a:bodyPr/>
                    <a:lstStyle/>
                    <a:p>
                      <a:pPr algn="ctr" fontAlgn="ctr"/>
                      <a:r>
                        <a:rPr lang="en-US" sz="1000" b="0" i="0" u="none" strike="noStrike">
                          <a:solidFill>
                            <a:srgbClr val="000000"/>
                          </a:solidFill>
                          <a:latin typeface="Arial"/>
                        </a:rPr>
                        <a:t>8,972,537</a:t>
                      </a:r>
                    </a:p>
                  </a:txBody>
                  <a:tcPr marL="9525" marR="9525" marT="9525" marB="0" anchor="ctr">
                    <a:lnL>
                      <a:noFill/>
                    </a:lnL>
                    <a:lnR>
                      <a:noFill/>
                    </a:lnR>
                    <a:lnT>
                      <a:noFill/>
                    </a:lnT>
                    <a:lnB>
                      <a:noFill/>
                    </a:lnB>
                  </a:tcPr>
                </a:tc>
                <a:tc>
                  <a:txBody>
                    <a:bodyPr/>
                    <a:lstStyle/>
                    <a:p>
                      <a:pPr algn="ctr" fontAlgn="ctr"/>
                      <a:r>
                        <a:rPr lang="en-US" sz="1000" b="0" i="0" u="none" strike="noStrike" dirty="0">
                          <a:solidFill>
                            <a:srgbClr val="000000"/>
                          </a:solidFill>
                          <a:latin typeface="Arial"/>
                        </a:rPr>
                        <a:t>1,212,257</a:t>
                      </a:r>
                    </a:p>
                  </a:txBody>
                  <a:tcPr marL="9525" marR="9525" marT="9525" marB="0" anchor="ctr">
                    <a:lnL>
                      <a:noFill/>
                    </a:lnL>
                    <a:lnR>
                      <a:noFill/>
                    </a:lnR>
                    <a:lnT>
                      <a:noFill/>
                    </a:lnT>
                    <a:lnB>
                      <a:noFill/>
                    </a:lnB>
                  </a:tcPr>
                </a:tc>
              </a:tr>
              <a:tr h="374650">
                <a:tc>
                  <a:txBody>
                    <a:bodyPr/>
                    <a:lstStyle/>
                    <a:p>
                      <a:pPr algn="l" fontAlgn="ctr"/>
                      <a:r>
                        <a:rPr lang="en-US" sz="1000" b="1" i="0" u="none" strike="noStrike" dirty="0" smtClean="0">
                          <a:solidFill>
                            <a:srgbClr val="000000"/>
                          </a:solidFill>
                          <a:latin typeface="Arial"/>
                        </a:rPr>
                        <a:t>11-20 </a:t>
                      </a:r>
                      <a:r>
                        <a:rPr lang="en-US" sz="1000" b="1" i="0" u="none" strike="noStrike" dirty="0">
                          <a:solidFill>
                            <a:srgbClr val="000000"/>
                          </a:solidFill>
                          <a:latin typeface="Arial"/>
                        </a:rPr>
                        <a:t>Total</a:t>
                      </a:r>
                    </a:p>
                  </a:txBody>
                  <a:tcPr marL="9525" marR="9525" marT="9525" marB="0" anchor="ctr">
                    <a:lnL>
                      <a:noFill/>
                    </a:lnL>
                    <a:lnR>
                      <a:noFill/>
                    </a:lnR>
                    <a:lnT>
                      <a:noFill/>
                    </a:lnT>
                    <a:lnB>
                      <a:noFill/>
                    </a:lnB>
                  </a:tcPr>
                </a:tc>
                <a:tc>
                  <a:txBody>
                    <a:bodyPr/>
                    <a:lstStyle/>
                    <a:p>
                      <a:pPr algn="ctr" fontAlgn="ctr"/>
                      <a:r>
                        <a:rPr lang="en-US" sz="1000" b="1" i="0" u="none" strike="noStrike">
                          <a:solidFill>
                            <a:srgbClr val="000000"/>
                          </a:solidFill>
                          <a:latin typeface="Arial"/>
                        </a:rPr>
                        <a:t>379,640,241</a:t>
                      </a:r>
                    </a:p>
                  </a:txBody>
                  <a:tcPr marL="9525" marR="9525" marT="9525" marB="0" anchor="ctr">
                    <a:lnL>
                      <a:noFill/>
                    </a:lnL>
                    <a:lnR>
                      <a:noFill/>
                    </a:lnR>
                    <a:lnT>
                      <a:noFill/>
                    </a:lnT>
                    <a:lnB>
                      <a:noFill/>
                    </a:lnB>
                  </a:tcPr>
                </a:tc>
                <a:tc>
                  <a:txBody>
                    <a:bodyPr/>
                    <a:lstStyle/>
                    <a:p>
                      <a:pPr algn="ctr" fontAlgn="ctr"/>
                      <a:r>
                        <a:rPr lang="en-US" sz="1000" b="1" i="0" u="none" strike="noStrike">
                          <a:solidFill>
                            <a:srgbClr val="000000"/>
                          </a:solidFill>
                          <a:latin typeface="Arial"/>
                        </a:rPr>
                        <a:t>13.1%</a:t>
                      </a:r>
                    </a:p>
                  </a:txBody>
                  <a:tcPr marL="9525" marR="9525" marT="9525" marB="0" anchor="ctr">
                    <a:lnL>
                      <a:noFill/>
                    </a:lnL>
                    <a:lnR>
                      <a:noFill/>
                    </a:lnR>
                    <a:lnT>
                      <a:noFill/>
                    </a:lnT>
                    <a:lnB>
                      <a:noFill/>
                    </a:lnB>
                  </a:tcPr>
                </a:tc>
                <a:tc>
                  <a:txBody>
                    <a:bodyPr/>
                    <a:lstStyle/>
                    <a:p>
                      <a:pPr algn="ctr" fontAlgn="ctr"/>
                      <a:r>
                        <a:rPr lang="en-US" sz="1000" b="1" i="0" u="none" strike="noStrike">
                          <a:solidFill>
                            <a:srgbClr val="000000"/>
                          </a:solidFill>
                          <a:latin typeface="Arial"/>
                        </a:rPr>
                        <a:t>352,477,728</a:t>
                      </a:r>
                    </a:p>
                  </a:txBody>
                  <a:tcPr marL="9525" marR="9525" marT="9525" marB="0" anchor="ctr">
                    <a:lnL>
                      <a:noFill/>
                    </a:lnL>
                    <a:lnR>
                      <a:noFill/>
                    </a:lnR>
                    <a:lnT>
                      <a:noFill/>
                    </a:lnT>
                    <a:lnB>
                      <a:noFill/>
                    </a:lnB>
                  </a:tcPr>
                </a:tc>
                <a:tc>
                  <a:txBody>
                    <a:bodyPr/>
                    <a:lstStyle/>
                    <a:p>
                      <a:pPr algn="ctr" fontAlgn="ctr"/>
                      <a:r>
                        <a:rPr lang="en-US" sz="1000" b="1" i="0" u="none" strike="noStrike">
                          <a:solidFill>
                            <a:srgbClr val="000000"/>
                          </a:solidFill>
                          <a:latin typeface="Arial"/>
                        </a:rPr>
                        <a:t>101,886,742</a:t>
                      </a:r>
                    </a:p>
                  </a:txBody>
                  <a:tcPr marL="9525" marR="9525" marT="9525" marB="0" anchor="ctr">
                    <a:lnL>
                      <a:noFill/>
                    </a:lnL>
                    <a:lnR>
                      <a:noFill/>
                    </a:lnR>
                    <a:lnT>
                      <a:noFill/>
                    </a:lnT>
                    <a:lnB>
                      <a:noFill/>
                    </a:lnB>
                  </a:tcPr>
                </a:tc>
                <a:tc>
                  <a:txBody>
                    <a:bodyPr/>
                    <a:lstStyle/>
                    <a:p>
                      <a:pPr algn="ctr" fontAlgn="ctr"/>
                      <a:r>
                        <a:rPr lang="en-US" sz="1000" b="1" i="0" u="none" strike="noStrike" dirty="0">
                          <a:solidFill>
                            <a:srgbClr val="000000"/>
                          </a:solidFill>
                          <a:latin typeface="Arial"/>
                        </a:rPr>
                        <a:t>5,002,943</a:t>
                      </a:r>
                    </a:p>
                  </a:txBody>
                  <a:tcPr marL="9525" marR="9525" marT="9525" marB="0" anchor="ctr">
                    <a:lnL>
                      <a:noFill/>
                    </a:lnL>
                    <a:lnR>
                      <a:noFill/>
                    </a:lnR>
                    <a:lnT>
                      <a:noFill/>
                    </a:lnT>
                    <a:lnB>
                      <a:noFill/>
                    </a:lnB>
                  </a:tcPr>
                </a:tc>
              </a:tr>
            </a:tbl>
          </a:graphicData>
        </a:graphic>
      </p:graphicFrame>
      <p:sp>
        <p:nvSpPr>
          <p:cNvPr id="3" name="Title 2"/>
          <p:cNvSpPr>
            <a:spLocks noGrp="1"/>
          </p:cNvSpPr>
          <p:nvPr>
            <p:ph type="title"/>
          </p:nvPr>
        </p:nvSpPr>
        <p:spPr/>
        <p:txBody>
          <a:bodyPr/>
          <a:lstStyle/>
          <a:p>
            <a:r>
              <a:rPr lang="en-US" dirty="0" smtClean="0"/>
              <a:t>Florida Homeowners Marketshare 2000 Top 11-20</a:t>
            </a:r>
            <a:endParaRPr lang="en-US"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9</a:t>
            </a:fld>
            <a:endParaRPr lang="en-US" dirty="0"/>
          </a:p>
        </p:txBody>
      </p:sp>
      <p:sp>
        <p:nvSpPr>
          <p:cNvPr id="6" name="Oval 5"/>
          <p:cNvSpPr/>
          <p:nvPr/>
        </p:nvSpPr>
        <p:spPr>
          <a:xfrm>
            <a:off x="4343400" y="5257800"/>
            <a:ext cx="685800" cy="381000"/>
          </a:xfrm>
          <a:prstGeom prst="ellipse">
            <a:avLst/>
          </a:prstGeom>
          <a:noFill/>
          <a:ln w="381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T_Base_PP">
  <a:themeElements>
    <a:clrScheme name="Demotech Standard">
      <a:dk1>
        <a:sysClr val="windowText" lastClr="000000"/>
      </a:dk1>
      <a:lt1>
        <a:sysClr val="window" lastClr="FFFFFF"/>
      </a:lt1>
      <a:dk2>
        <a:srgbClr val="606A74"/>
      </a:dk2>
      <a:lt2>
        <a:srgbClr val="DEF5FA"/>
      </a:lt2>
      <a:accent1>
        <a:srgbClr val="003F5F"/>
      </a:accent1>
      <a:accent2>
        <a:srgbClr val="005B7B"/>
      </a:accent2>
      <a:accent3>
        <a:srgbClr val="307998"/>
      </a:accent3>
      <a:accent4>
        <a:srgbClr val="ADC7D8"/>
      </a:accent4>
      <a:accent5>
        <a:srgbClr val="D1DFE9"/>
      </a:accent5>
      <a:accent6>
        <a:srgbClr val="E4EDF3"/>
      </a:accent6>
      <a:hlink>
        <a:srgbClr val="FF8119"/>
      </a:hlink>
      <a:folHlink>
        <a:srgbClr val="44B9E8"/>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motech Standard">
    <a:dk1>
      <a:sysClr val="windowText" lastClr="000000"/>
    </a:dk1>
    <a:lt1>
      <a:sysClr val="window" lastClr="FFFFFF"/>
    </a:lt1>
    <a:dk2>
      <a:srgbClr val="606A74"/>
    </a:dk2>
    <a:lt2>
      <a:srgbClr val="DEF5FA"/>
    </a:lt2>
    <a:accent1>
      <a:srgbClr val="003F5F"/>
    </a:accent1>
    <a:accent2>
      <a:srgbClr val="005B7B"/>
    </a:accent2>
    <a:accent3>
      <a:srgbClr val="307998"/>
    </a:accent3>
    <a:accent4>
      <a:srgbClr val="ADC7D8"/>
    </a:accent4>
    <a:accent5>
      <a:srgbClr val="D1DFE9"/>
    </a:accent5>
    <a:accent6>
      <a:srgbClr val="E4EDF3"/>
    </a:accent6>
    <a:hlink>
      <a:srgbClr val="FF8119"/>
    </a:hlink>
    <a:folHlink>
      <a:srgbClr val="44B9E8"/>
    </a:folHlink>
  </a:clrScheme>
</a:themeOverride>
</file>

<file path=ppt/theme/themeOverride2.xml><?xml version="1.0" encoding="utf-8"?>
<a:themeOverride xmlns:a="http://schemas.openxmlformats.org/drawingml/2006/main">
  <a:clrScheme name="Demotech Standard">
    <a:dk1>
      <a:sysClr val="windowText" lastClr="000000"/>
    </a:dk1>
    <a:lt1>
      <a:sysClr val="window" lastClr="FFFFFF"/>
    </a:lt1>
    <a:dk2>
      <a:srgbClr val="606A74"/>
    </a:dk2>
    <a:lt2>
      <a:srgbClr val="DEF5FA"/>
    </a:lt2>
    <a:accent1>
      <a:srgbClr val="003F5F"/>
    </a:accent1>
    <a:accent2>
      <a:srgbClr val="005B7B"/>
    </a:accent2>
    <a:accent3>
      <a:srgbClr val="307998"/>
    </a:accent3>
    <a:accent4>
      <a:srgbClr val="ADC7D8"/>
    </a:accent4>
    <a:accent5>
      <a:srgbClr val="D1DFE9"/>
    </a:accent5>
    <a:accent6>
      <a:srgbClr val="E4EDF3"/>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DT_Base_PP</Template>
  <TotalTime>1476</TotalTime>
  <Words>2327</Words>
  <Application>Microsoft Office PowerPoint</Application>
  <PresentationFormat>On-screen Show (4:3)</PresentationFormat>
  <Paragraphs>840</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DT_Base_PP</vt:lpstr>
      <vt:lpstr>Macquarie Capital (USA) Inc. Bermuda in Boston September 23, 2014  Biggest Challenges and Headwinds  Facing the Industry</vt:lpstr>
      <vt:lpstr>Mission Statement</vt:lpstr>
      <vt:lpstr>An Introduction to Demotech, Inc.</vt:lpstr>
      <vt:lpstr>Florida and Bermuda</vt:lpstr>
      <vt:lpstr>National and Global Challenges</vt:lpstr>
      <vt:lpstr>Florida Homeowners Marketshare 1995 Top 10</vt:lpstr>
      <vt:lpstr>Florida Homeowners Marketshare 1995 Top 11-20</vt:lpstr>
      <vt:lpstr>Florida Homeowners Marketshare 2000 Top 10</vt:lpstr>
      <vt:lpstr>Florida Homeowners Marketshare 2000 Top 11-20</vt:lpstr>
      <vt:lpstr>Florida Homeowners Marketshare 2005 Top 10</vt:lpstr>
      <vt:lpstr>Florida Homeowners Marketshare 2005 Top 11-20</vt:lpstr>
      <vt:lpstr>Florida Homeowners Marketshare 2010 Top 10</vt:lpstr>
      <vt:lpstr>Florida Homeowners Marketshare 2010 Top 11-20</vt:lpstr>
      <vt:lpstr>Florida Homeowners Marketshare 2013 Top 10</vt:lpstr>
      <vt:lpstr>Florida Homeowners Marketshare 2013 Top 11-20</vt:lpstr>
      <vt:lpstr>Florida Homeowners Marketshare Comparison</vt:lpstr>
      <vt:lpstr>Risks Facing Florida</vt:lpstr>
      <vt:lpstr>Coastal Construction Control Line  (Personal &amp; Commercial Lines)</vt:lpstr>
      <vt:lpstr>Adverse Action Based on Publicly Available Credit Information</vt:lpstr>
      <vt:lpstr>Exemption of Reinspection for Authorized Mitigation Inspectors</vt:lpstr>
      <vt:lpstr>Commercial Residential Wind Transient Occupancy Eligibility</vt:lpstr>
      <vt:lpstr>Commercial Residential Multi-Peril Eligibility</vt:lpstr>
      <vt:lpstr>Political Risk</vt:lpstr>
      <vt:lpstr>Slide 24</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Irisa Wasson</dc:creator>
  <cp:lastModifiedBy>Rachel Wilkins</cp:lastModifiedBy>
  <cp:revision>130</cp:revision>
  <dcterms:created xsi:type="dcterms:W3CDTF">2011-10-04T17:39:29Z</dcterms:created>
  <dcterms:modified xsi:type="dcterms:W3CDTF">2014-09-11T18:23:55Z</dcterms:modified>
</cp:coreProperties>
</file>