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1" r:id="rId1"/>
  </p:sldMasterIdLst>
  <p:notesMasterIdLst>
    <p:notesMasterId r:id="rId15"/>
  </p:notesMasterIdLst>
  <p:sldIdLst>
    <p:sldId id="265" r:id="rId2"/>
    <p:sldId id="297" r:id="rId3"/>
    <p:sldId id="298" r:id="rId4"/>
    <p:sldId id="352" r:id="rId5"/>
    <p:sldId id="353" r:id="rId6"/>
    <p:sldId id="354" r:id="rId7"/>
    <p:sldId id="355" r:id="rId8"/>
    <p:sldId id="358" r:id="rId9"/>
    <p:sldId id="359" r:id="rId10"/>
    <p:sldId id="360" r:id="rId11"/>
    <p:sldId id="335" r:id="rId12"/>
    <p:sldId id="325" r:id="rId13"/>
    <p:sldId id="356" r:id="rId14"/>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85" autoAdjust="0"/>
    <p:restoredTop sz="94574" autoAdjust="0"/>
  </p:normalViewPr>
  <p:slideViewPr>
    <p:cSldViewPr>
      <p:cViewPr varScale="1">
        <p:scale>
          <a:sx n="110" d="100"/>
          <a:sy n="110" d="100"/>
        </p:scale>
        <p:origin x="-1644" y="-72"/>
      </p:cViewPr>
      <p:guideLst>
        <p:guide orient="horz" pos="2160"/>
        <p:guide pos="2880"/>
      </p:guideLst>
    </p:cSldViewPr>
  </p:slideViewPr>
  <p:outlineViewPr>
    <p:cViewPr>
      <p:scale>
        <a:sx n="33" d="100"/>
        <a:sy n="33" d="100"/>
      </p:scale>
      <p:origin x="42"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3037089" cy="464980"/>
          </a:xfrm>
          <a:prstGeom prst="rect">
            <a:avLst/>
          </a:prstGeom>
        </p:spPr>
        <p:txBody>
          <a:bodyPr vert="horz" lIns="93146" tIns="46573" rIns="93146" bIns="46573" rtlCol="0"/>
          <a:lstStyle>
            <a:lvl1pPr algn="l">
              <a:defRPr sz="1200"/>
            </a:lvl1pPr>
          </a:lstStyle>
          <a:p>
            <a:pPr>
              <a:defRPr/>
            </a:pPr>
            <a:endParaRPr lang="en-US" dirty="0"/>
          </a:p>
        </p:txBody>
      </p:sp>
      <p:sp>
        <p:nvSpPr>
          <p:cNvPr id="3" name="Date Placeholder 2"/>
          <p:cNvSpPr>
            <a:spLocks noGrp="1"/>
          </p:cNvSpPr>
          <p:nvPr>
            <p:ph type="dt" idx="1"/>
          </p:nvPr>
        </p:nvSpPr>
        <p:spPr>
          <a:xfrm>
            <a:off x="3971704" y="2"/>
            <a:ext cx="3037089" cy="464980"/>
          </a:xfrm>
          <a:prstGeom prst="rect">
            <a:avLst/>
          </a:prstGeom>
        </p:spPr>
        <p:txBody>
          <a:bodyPr vert="horz" lIns="93146" tIns="46573" rIns="93146" bIns="46573" rtlCol="0"/>
          <a:lstStyle>
            <a:lvl1pPr algn="r">
              <a:defRPr sz="1200"/>
            </a:lvl1pPr>
          </a:lstStyle>
          <a:p>
            <a:pPr>
              <a:defRPr/>
            </a:pPr>
            <a:fld id="{8F19E364-F359-4BDB-A512-4315D3FDCF03}" type="datetimeFigureOut">
              <a:rPr lang="en-US"/>
              <a:pPr>
                <a:defRPr/>
              </a:pPr>
              <a:t>1/15/2014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46" tIns="46573" rIns="93146" bIns="46573" rtlCol="0" anchor="ctr"/>
          <a:lstStyle/>
          <a:p>
            <a:pPr lvl="0"/>
            <a:endParaRPr lang="en-US" noProof="0" dirty="0" smtClean="0"/>
          </a:p>
        </p:txBody>
      </p:sp>
      <p:sp>
        <p:nvSpPr>
          <p:cNvPr id="5" name="Notes Placeholder 4"/>
          <p:cNvSpPr>
            <a:spLocks noGrp="1"/>
          </p:cNvSpPr>
          <p:nvPr>
            <p:ph type="body" sz="quarter" idx="3"/>
          </p:nvPr>
        </p:nvSpPr>
        <p:spPr>
          <a:xfrm>
            <a:off x="701365" y="4415710"/>
            <a:ext cx="5607677" cy="4183220"/>
          </a:xfrm>
          <a:prstGeom prst="rect">
            <a:avLst/>
          </a:prstGeom>
        </p:spPr>
        <p:txBody>
          <a:bodyPr vert="horz" lIns="93146" tIns="46573" rIns="93146" bIns="46573"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2" y="8829817"/>
            <a:ext cx="3037089" cy="464980"/>
          </a:xfrm>
          <a:prstGeom prst="rect">
            <a:avLst/>
          </a:prstGeom>
        </p:spPr>
        <p:txBody>
          <a:bodyPr vert="horz" lIns="93146" tIns="46573" rIns="93146" bIns="46573" rtlCol="0" anchor="b"/>
          <a:lstStyle>
            <a:lvl1pPr algn="l">
              <a:defRPr sz="1200"/>
            </a:lvl1pPr>
          </a:lstStyle>
          <a:p>
            <a:pPr>
              <a:defRPr/>
            </a:pPr>
            <a:endParaRPr lang="en-US" dirty="0"/>
          </a:p>
        </p:txBody>
      </p:sp>
      <p:sp>
        <p:nvSpPr>
          <p:cNvPr id="7" name="Slide Number Placeholder 6"/>
          <p:cNvSpPr>
            <a:spLocks noGrp="1"/>
          </p:cNvSpPr>
          <p:nvPr>
            <p:ph type="sldNum" sz="quarter" idx="5"/>
          </p:nvPr>
        </p:nvSpPr>
        <p:spPr>
          <a:xfrm>
            <a:off x="3971704" y="8829817"/>
            <a:ext cx="3037089" cy="464980"/>
          </a:xfrm>
          <a:prstGeom prst="rect">
            <a:avLst/>
          </a:prstGeom>
        </p:spPr>
        <p:txBody>
          <a:bodyPr vert="horz" lIns="93146" tIns="46573" rIns="93146" bIns="46573" rtlCol="0" anchor="b"/>
          <a:lstStyle>
            <a:lvl1pPr algn="r">
              <a:defRPr sz="1200"/>
            </a:lvl1pPr>
          </a:lstStyle>
          <a:p>
            <a:pPr>
              <a:defRPr/>
            </a:pPr>
            <a:fld id="{30766EE8-5577-473F-AC0C-24031FD56AF4}"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2.w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grpSp>
        <p:nvGrpSpPr>
          <p:cNvPr id="5" name="Group 15"/>
          <p:cNvGrpSpPr>
            <a:grpSpLocks/>
          </p:cNvGrpSpPr>
          <p:nvPr userDrawn="1"/>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pic>
        <p:nvPicPr>
          <p:cNvPr id="11" name="Picture 24" descr="DT_Logo_LG_Blue.TIF"/>
          <p:cNvPicPr>
            <a:picLocks noChangeAspect="1"/>
          </p:cNvPicPr>
          <p:nvPr userDrawn="1"/>
        </p:nvPicPr>
        <p:blipFill>
          <a:blip r:embed="rId3" cstate="print"/>
          <a:srcRect/>
          <a:stretch>
            <a:fillRect/>
          </a:stretch>
        </p:blipFill>
        <p:spPr bwMode="auto">
          <a:xfrm>
            <a:off x="0" y="5562600"/>
            <a:ext cx="2228850" cy="457200"/>
          </a:xfrm>
          <a:prstGeom prst="rect">
            <a:avLst/>
          </a:prstGeom>
          <a:noFill/>
          <a:ln w="9525">
            <a:noFill/>
            <a:miter lim="800000"/>
            <a:headEnd/>
            <a:tailEnd/>
          </a:ln>
        </p:spPr>
      </p:pic>
      <p:pic>
        <p:nvPicPr>
          <p:cNvPr id="12" name="Picture 25" descr="SAS_WhiteLightBlue.wmf"/>
          <p:cNvPicPr>
            <a:picLocks noChangeAspect="1"/>
          </p:cNvPicPr>
          <p:nvPr userDrawn="1"/>
        </p:nvPicPr>
        <p:blipFill>
          <a:blip r:embed="rId4" cstate="print"/>
          <a:srcRect/>
          <a:stretch>
            <a:fillRect/>
          </a:stretch>
        </p:blipFill>
        <p:spPr bwMode="auto">
          <a:xfrm>
            <a:off x="0" y="6308725"/>
            <a:ext cx="3838575" cy="549275"/>
          </a:xfrm>
          <a:prstGeom prst="rect">
            <a:avLst/>
          </a:prstGeom>
          <a:noFill/>
          <a:ln w="9525">
            <a:noFill/>
            <a:miter lim="800000"/>
            <a:headEnd/>
            <a:tailEnd/>
          </a:ln>
        </p:spPr>
      </p:pic>
      <p:sp>
        <p:nvSpPr>
          <p:cNvPr id="9" name="Title 8"/>
          <p:cNvSpPr>
            <a:spLocks noGrp="1"/>
          </p:cNvSpPr>
          <p:nvPr>
            <p:ph type="ctrTitle"/>
          </p:nvPr>
        </p:nvSpPr>
        <p:spPr>
          <a:xfrm>
            <a:off x="685800" y="1752601"/>
            <a:ext cx="7772400" cy="1829761"/>
          </a:xfrm>
        </p:spPr>
        <p:txBody>
          <a:bodyPr anchor="b"/>
          <a:lstStyle>
            <a:lvl1pPr algn="ct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dirty="0"/>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ct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dirty="0"/>
          </a:p>
        </p:txBody>
      </p:sp>
      <p:sp>
        <p:nvSpPr>
          <p:cNvPr id="13" name="Date Placeholder 29"/>
          <p:cNvSpPr>
            <a:spLocks noGrp="1"/>
          </p:cNvSpPr>
          <p:nvPr>
            <p:ph type="dt" sz="half" idx="10"/>
          </p:nvPr>
        </p:nvSpPr>
        <p:spPr/>
        <p:txBody>
          <a:bodyPr/>
          <a:lstStyle>
            <a:lvl1pPr>
              <a:defRPr>
                <a:solidFill>
                  <a:srgbClr val="FFFFFF"/>
                </a:solidFill>
              </a:defRPr>
            </a:lvl1pPr>
            <a:extLst/>
          </a:lstStyle>
          <a:p>
            <a:pPr>
              <a:defRPr/>
            </a:pPr>
            <a:fld id="{1CEC13F0-C6B3-447F-80F6-A069F6381EBD}" type="datetime1">
              <a:rPr lang="en-US" smtClean="0"/>
              <a:pPr>
                <a:defRPr/>
              </a:pPr>
              <a:t>1/15/2014</a:t>
            </a:fld>
            <a:endParaRPr lang="en-US" dirty="0"/>
          </a:p>
        </p:txBody>
      </p:sp>
      <p:sp>
        <p:nvSpPr>
          <p:cNvPr id="14"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dirty="0"/>
          </a:p>
        </p:txBody>
      </p:sp>
      <p:sp>
        <p:nvSpPr>
          <p:cNvPr id="15" name="Slide Number Placeholder 26"/>
          <p:cNvSpPr>
            <a:spLocks noGrp="1"/>
          </p:cNvSpPr>
          <p:nvPr>
            <p:ph type="sldNum" sz="quarter" idx="12"/>
          </p:nvPr>
        </p:nvSpPr>
        <p:spPr/>
        <p:txBody>
          <a:bodyPr/>
          <a:lstStyle>
            <a:lvl1pPr>
              <a:defRPr>
                <a:solidFill>
                  <a:srgbClr val="FFFFFF"/>
                </a:solidFill>
              </a:defRPr>
            </a:lvl1pPr>
            <a:extLst/>
          </a:lstStyle>
          <a:p>
            <a:pPr>
              <a:defRPr/>
            </a:pPr>
            <a:fld id="{4C41B14F-7CF8-4A61-B96B-E585B1866A15}"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DBD55B0A-465B-4D33-B826-2C23357DAC22}" type="datetime1">
              <a:rPr lang="en-US" smtClean="0"/>
              <a:pPr>
                <a:defRPr/>
              </a:pPr>
              <a:t>1/15/2014</a:t>
            </a:fld>
            <a:endParaRPr lang="en-US" dirty="0"/>
          </a:p>
        </p:txBody>
      </p:sp>
      <p:sp>
        <p:nvSpPr>
          <p:cNvPr id="4" name="Footer Placeholder 21"/>
          <p:cNvSpPr>
            <a:spLocks noGrp="1"/>
          </p:cNvSpPr>
          <p:nvPr>
            <p:ph type="ftr" sz="quarter" idx="11"/>
          </p:nvPr>
        </p:nvSpPr>
        <p:spPr/>
        <p:txBody>
          <a:bodyPr/>
          <a:lstStyle>
            <a:lvl1pPr>
              <a:defRPr/>
            </a:lvl1pPr>
          </a:lstStyle>
          <a:p>
            <a:pPr>
              <a:defRPr/>
            </a:pPr>
            <a:endParaRPr lang="en-US" dirty="0"/>
          </a:p>
        </p:txBody>
      </p:sp>
      <p:sp>
        <p:nvSpPr>
          <p:cNvPr id="5" name="Slide Number Placeholder 17"/>
          <p:cNvSpPr>
            <a:spLocks noGrp="1"/>
          </p:cNvSpPr>
          <p:nvPr>
            <p:ph type="sldNum" sz="quarter" idx="12"/>
          </p:nvPr>
        </p:nvSpPr>
        <p:spPr/>
        <p:txBody>
          <a:bodyPr/>
          <a:lstStyle>
            <a:lvl1pPr>
              <a:defRPr/>
            </a:lvl1pPr>
          </a:lstStyle>
          <a:p>
            <a:pPr>
              <a:defRPr/>
            </a:pPr>
            <a:fld id="{7EE45D99-9917-4B47-895D-271E8E1D4860}"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22930603-8DE1-4F2B-A1EC-453891049395}" type="datetime1">
              <a:rPr lang="en-US" smtClean="0"/>
              <a:pPr>
                <a:defRPr/>
              </a:pPr>
              <a:t>1/15/2014</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4E39BEC5-F69C-4ED1-907A-39113C08C60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EACEDA10-1041-49C6-9DCA-CB87A82DB275}" type="datetime1">
              <a:rPr lang="en-US" smtClean="0"/>
              <a:pPr>
                <a:defRPr/>
              </a:pPr>
              <a:t>1/15/2014</a:t>
            </a:fld>
            <a:endParaRPr lang="en-US" dirty="0"/>
          </a:p>
        </p:txBody>
      </p:sp>
      <p:sp>
        <p:nvSpPr>
          <p:cNvPr id="7" name="Footer Placeholder 4"/>
          <p:cNvSpPr>
            <a:spLocks noGrp="1"/>
          </p:cNvSpPr>
          <p:nvPr>
            <p:ph type="ftr" sz="quarter" idx="11"/>
          </p:nvPr>
        </p:nvSpPr>
        <p:spPr/>
        <p:txBody>
          <a:bodyPr/>
          <a:lstStyle>
            <a:lvl1pPr>
              <a:defRPr/>
            </a:lvl1pPr>
            <a:extLst/>
          </a:lstStyle>
          <a:p>
            <a:pPr>
              <a:defRPr/>
            </a:pPr>
            <a:endParaRPr lang="en-US" dirty="0"/>
          </a:p>
        </p:txBody>
      </p:sp>
      <p:sp>
        <p:nvSpPr>
          <p:cNvPr id="8" name="Slide Number Placeholder 5"/>
          <p:cNvSpPr>
            <a:spLocks noGrp="1"/>
          </p:cNvSpPr>
          <p:nvPr>
            <p:ph type="sldNum" sz="quarter" idx="12"/>
          </p:nvPr>
        </p:nvSpPr>
        <p:spPr/>
        <p:txBody>
          <a:bodyPr/>
          <a:lstStyle>
            <a:lvl1pPr>
              <a:defRPr/>
            </a:lvl1pPr>
            <a:extLst/>
          </a:lstStyle>
          <a:p>
            <a:pPr>
              <a:defRPr/>
            </a:pPr>
            <a:fld id="{8E20EB7C-0126-42A7-9216-B13A4CC65936}"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C4DD1341-FE48-4B14-8A8A-BAA2BD9DC546}" type="datetime1">
              <a:rPr lang="en-US" smtClean="0"/>
              <a:pPr>
                <a:defRPr/>
              </a:pPr>
              <a:t>1/15/2014</a:t>
            </a:fld>
            <a:endParaRPr lang="en-US" dirty="0"/>
          </a:p>
        </p:txBody>
      </p:sp>
      <p:sp>
        <p:nvSpPr>
          <p:cNvPr id="6" name="Footer Placeholder 5"/>
          <p:cNvSpPr>
            <a:spLocks noGrp="1"/>
          </p:cNvSpPr>
          <p:nvPr>
            <p:ph type="ftr" sz="quarter" idx="11"/>
          </p:nvPr>
        </p:nvSpPr>
        <p:spPr/>
        <p:txBody>
          <a:bodyPr/>
          <a:lstStyle>
            <a:lvl1pPr>
              <a:defRPr/>
            </a:lvl1pPr>
            <a:extLst/>
          </a:lstStyle>
          <a:p>
            <a:pPr>
              <a:defRPr/>
            </a:pPr>
            <a:endParaRPr lang="en-US" dirty="0"/>
          </a:p>
        </p:txBody>
      </p:sp>
      <p:sp>
        <p:nvSpPr>
          <p:cNvPr id="7" name="Slide Number Placeholder 6"/>
          <p:cNvSpPr>
            <a:spLocks noGrp="1"/>
          </p:cNvSpPr>
          <p:nvPr>
            <p:ph type="sldNum" sz="quarter" idx="12"/>
          </p:nvPr>
        </p:nvSpPr>
        <p:spPr/>
        <p:txBody>
          <a:bodyPr/>
          <a:lstStyle>
            <a:lvl1pPr>
              <a:defRPr/>
            </a:lvl1pPr>
            <a:extLst/>
          </a:lstStyle>
          <a:p>
            <a:pPr>
              <a:defRPr/>
            </a:pPr>
            <a:fld id="{BE6C3CEE-5C90-4AB6-8B8B-7961F0828BF8}"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1"/>
            <a:ext cx="822960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9"/>
          <p:cNvSpPr>
            <a:spLocks noGrp="1"/>
          </p:cNvSpPr>
          <p:nvPr>
            <p:ph type="dt" sz="half" idx="10"/>
          </p:nvPr>
        </p:nvSpPr>
        <p:spPr/>
        <p:txBody>
          <a:bodyPr/>
          <a:lstStyle>
            <a:lvl1pPr>
              <a:defRPr/>
            </a:lvl1pPr>
          </a:lstStyle>
          <a:p>
            <a:pPr>
              <a:defRPr/>
            </a:pPr>
            <a:fld id="{F0D01495-12D6-40EC-AE18-32B8990B1125}" type="datetime1">
              <a:rPr lang="en-US" smtClean="0"/>
              <a:pPr>
                <a:defRPr/>
              </a:pPr>
              <a:t>1/15/2014</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368B92A8-581D-4B49-AEB7-BD709F1BCE3D}"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219200"/>
            <a:ext cx="4038600" cy="4906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4906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9"/>
          <p:cNvSpPr>
            <a:spLocks noGrp="1"/>
          </p:cNvSpPr>
          <p:nvPr>
            <p:ph type="dt" sz="half" idx="10"/>
          </p:nvPr>
        </p:nvSpPr>
        <p:spPr/>
        <p:txBody>
          <a:bodyPr/>
          <a:lstStyle>
            <a:lvl1pPr>
              <a:defRPr/>
            </a:lvl1pPr>
          </a:lstStyle>
          <a:p>
            <a:pPr>
              <a:defRPr/>
            </a:pPr>
            <a:fld id="{3413EA77-72CE-4847-9BCA-73C948CF60D7}" type="datetime1">
              <a:rPr lang="en-US" smtClean="0"/>
              <a:pPr>
                <a:defRPr/>
              </a:pPr>
              <a:t>1/15/2014</a:t>
            </a:fld>
            <a:endParaRPr lang="en-US" dirty="0"/>
          </a:p>
        </p:txBody>
      </p:sp>
      <p:sp>
        <p:nvSpPr>
          <p:cNvPr id="6" name="Footer Placeholder 21"/>
          <p:cNvSpPr>
            <a:spLocks noGrp="1"/>
          </p:cNvSpPr>
          <p:nvPr>
            <p:ph type="ftr" sz="quarter" idx="11"/>
          </p:nvPr>
        </p:nvSpPr>
        <p:spPr/>
        <p:txBody>
          <a:bodyPr/>
          <a:lstStyle>
            <a:lvl1pPr>
              <a:defRPr/>
            </a:lvl1pPr>
          </a:lstStyle>
          <a:p>
            <a:pPr>
              <a:defRPr/>
            </a:pPr>
            <a:endParaRPr lang="en-US" dirty="0"/>
          </a:p>
        </p:txBody>
      </p:sp>
      <p:sp>
        <p:nvSpPr>
          <p:cNvPr id="7" name="Slide Number Placeholder 17"/>
          <p:cNvSpPr>
            <a:spLocks noGrp="1"/>
          </p:cNvSpPr>
          <p:nvPr>
            <p:ph type="sldNum" sz="quarter" idx="12"/>
          </p:nvPr>
        </p:nvSpPr>
        <p:spPr/>
        <p:txBody>
          <a:bodyPr/>
          <a:lstStyle>
            <a:lvl1pPr>
              <a:defRPr/>
            </a:lvl1pPr>
          </a:lstStyle>
          <a:p>
            <a:pPr>
              <a:defRPr/>
            </a:pPr>
            <a:fld id="{59D2A77E-803E-4410-9005-74CF8CD636C5}"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457200" y="1143000"/>
            <a:ext cx="8229600" cy="4983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DEA8403B-6CF3-4B9E-A330-87A7B7BD9B33}" type="datetime1">
              <a:rPr lang="en-US" smtClean="0"/>
              <a:pPr>
                <a:defRPr/>
              </a:pPr>
              <a:t>1/15/2014</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77A6DBE7-2A78-40CD-B038-C59433BC4E3D}"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14" name="Right Triangle 13"/>
          <p:cNvSpPr>
            <a:spLocks/>
          </p:cNvSpPr>
          <p:nvPr/>
        </p:nvSpPr>
        <p:spPr bwMode="auto">
          <a:xfrm>
            <a:off x="-6042" y="5791253"/>
            <a:ext cx="3402314" cy="1080868"/>
          </a:xfrm>
          <a:prstGeom prst="rtTriangle">
            <a:avLst/>
          </a:prstGeom>
          <a:blipFill>
            <a:blip r:embed="rId11"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dirty="0"/>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fld id="{7CFACBD4-7EB2-4363-9F99-F4FDA6F0D998}" type="datetime1">
              <a:rPr lang="en-US" smtClean="0"/>
              <a:pPr>
                <a:defRPr/>
              </a:pPr>
              <a:t>1/15/2014</a:t>
            </a:fld>
            <a:endParaRPr lang="en-US" dirty="0"/>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dirty="0"/>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5B77645B-B608-489C-BEE8-5A427C7F1E1E}" type="slidenum">
              <a:rPr lang="en-US"/>
              <a:pPr>
                <a:defRPr/>
              </a:pPr>
              <a:t>‹#›</a:t>
            </a:fld>
            <a:endParaRPr lang="en-US" dirty="0"/>
          </a:p>
        </p:txBody>
      </p:sp>
      <p:pic>
        <p:nvPicPr>
          <p:cNvPr id="1037" name="Picture 15" descr="SAS_WhiteLightBlue.wmf"/>
          <p:cNvPicPr>
            <a:picLocks noChangeAspect="1"/>
          </p:cNvPicPr>
          <p:nvPr/>
        </p:nvPicPr>
        <p:blipFill>
          <a:blip r:embed="rId12" cstate="print"/>
          <a:srcRect/>
          <a:stretch>
            <a:fillRect/>
          </a:stretch>
        </p:blipFill>
        <p:spPr bwMode="auto">
          <a:xfrm>
            <a:off x="0" y="6537325"/>
            <a:ext cx="2239963" cy="320675"/>
          </a:xfrm>
          <a:prstGeom prst="rect">
            <a:avLst/>
          </a:prstGeom>
          <a:noFill/>
          <a:ln w="9525">
            <a:noFill/>
            <a:miter lim="800000"/>
            <a:headEnd/>
            <a:tailEnd/>
          </a:ln>
        </p:spPr>
      </p:pic>
      <p:pic>
        <p:nvPicPr>
          <p:cNvPr id="1038" name="Picture 24" descr="DT_Logo_LG_Blue.TIF"/>
          <p:cNvPicPr>
            <a:picLocks noChangeAspect="1"/>
          </p:cNvPicPr>
          <p:nvPr/>
        </p:nvPicPr>
        <p:blipFill>
          <a:blip r:embed="rId13" cstate="print"/>
          <a:srcRect/>
          <a:stretch>
            <a:fillRect/>
          </a:stretch>
        </p:blipFill>
        <p:spPr bwMode="auto">
          <a:xfrm>
            <a:off x="0" y="6172200"/>
            <a:ext cx="1114425" cy="2286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88" r:id="rId1"/>
    <p:sldLayoutId id="2147483783" r:id="rId2"/>
    <p:sldLayoutId id="2147483784" r:id="rId3"/>
    <p:sldLayoutId id="2147483789" r:id="rId4"/>
    <p:sldLayoutId id="2147483790" r:id="rId5"/>
    <p:sldLayoutId id="2147483785" r:id="rId6"/>
    <p:sldLayoutId id="2147483786" r:id="rId7"/>
    <p:sldLayoutId id="2147483787" r:id="rId8"/>
    <p:sldLayoutId id="2147483791" r:id="rId9"/>
  </p:sldLayoutIdLst>
  <p:hf hdr="0" ftr="0" dt="0"/>
  <p:txStyles>
    <p:titleStyle>
      <a:lvl1pPr algn="ctr" rtl="0" eaLnBrk="1" fontAlgn="base" hangingPunct="1">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ctr" rtl="0" eaLnBrk="1" fontAlgn="base" hangingPunct="1">
        <a:spcBef>
          <a:spcPct val="0"/>
        </a:spcBef>
        <a:spcAft>
          <a:spcPct val="0"/>
        </a:spcAft>
        <a:defRPr sz="4100" b="1">
          <a:solidFill>
            <a:schemeClr val="tx2"/>
          </a:solidFill>
          <a:latin typeface="Calibri" pitchFamily="34" charset="0"/>
        </a:defRPr>
      </a:lvl2pPr>
      <a:lvl3pPr algn="ctr" rtl="0" eaLnBrk="1" fontAlgn="base" hangingPunct="1">
        <a:spcBef>
          <a:spcPct val="0"/>
        </a:spcBef>
        <a:spcAft>
          <a:spcPct val="0"/>
        </a:spcAft>
        <a:defRPr sz="4100" b="1">
          <a:solidFill>
            <a:schemeClr val="tx2"/>
          </a:solidFill>
          <a:latin typeface="Calibri" pitchFamily="34" charset="0"/>
        </a:defRPr>
      </a:lvl3pPr>
      <a:lvl4pPr algn="ctr" rtl="0" eaLnBrk="1" fontAlgn="base" hangingPunct="1">
        <a:spcBef>
          <a:spcPct val="0"/>
        </a:spcBef>
        <a:spcAft>
          <a:spcPct val="0"/>
        </a:spcAft>
        <a:defRPr sz="4100" b="1">
          <a:solidFill>
            <a:schemeClr val="tx2"/>
          </a:solidFill>
          <a:latin typeface="Calibri" pitchFamily="34" charset="0"/>
        </a:defRPr>
      </a:lvl4pPr>
      <a:lvl5pPr algn="ctr" rtl="0" eaLnBrk="1" fontAlgn="base" hangingPunct="1">
        <a:spcBef>
          <a:spcPct val="0"/>
        </a:spcBef>
        <a:spcAft>
          <a:spcPct val="0"/>
        </a:spcAft>
        <a:defRPr sz="4100" b="1">
          <a:solidFill>
            <a:schemeClr val="tx2"/>
          </a:solidFill>
          <a:latin typeface="Calibri" pitchFamily="34" charset="0"/>
        </a:defRPr>
      </a:lvl5pPr>
      <a:lvl6pPr marL="457200" algn="l" rtl="0" eaLnBrk="1" fontAlgn="base" hangingPunct="1">
        <a:spcBef>
          <a:spcPct val="0"/>
        </a:spcBef>
        <a:spcAft>
          <a:spcPct val="0"/>
        </a:spcAft>
        <a:defRPr sz="4100" b="1">
          <a:solidFill>
            <a:schemeClr val="tx2"/>
          </a:solidFill>
          <a:latin typeface="Lucida Sans Unicode" pitchFamily="34" charset="0"/>
        </a:defRPr>
      </a:lvl6pPr>
      <a:lvl7pPr marL="914400" algn="l" rtl="0" eaLnBrk="1" fontAlgn="base" hangingPunct="1">
        <a:spcBef>
          <a:spcPct val="0"/>
        </a:spcBef>
        <a:spcAft>
          <a:spcPct val="0"/>
        </a:spcAft>
        <a:defRPr sz="4100" b="1">
          <a:solidFill>
            <a:schemeClr val="tx2"/>
          </a:solidFill>
          <a:latin typeface="Lucida Sans Unicode" pitchFamily="34" charset="0"/>
        </a:defRPr>
      </a:lvl7pPr>
      <a:lvl8pPr marL="1371600" algn="l" rtl="0" eaLnBrk="1" fontAlgn="base" hangingPunct="1">
        <a:spcBef>
          <a:spcPct val="0"/>
        </a:spcBef>
        <a:spcAft>
          <a:spcPct val="0"/>
        </a:spcAft>
        <a:defRPr sz="4100" b="1">
          <a:solidFill>
            <a:schemeClr val="tx2"/>
          </a:solidFill>
          <a:latin typeface="Lucida Sans Unicode" pitchFamily="34" charset="0"/>
        </a:defRPr>
      </a:lvl8pPr>
      <a:lvl9pPr marL="1828800" algn="l" rtl="0" eaLnBrk="1" fontAlgn="base" hangingPunct="1">
        <a:spcBef>
          <a:spcPct val="0"/>
        </a:spcBef>
        <a:spcAft>
          <a:spcPct val="0"/>
        </a:spcAft>
        <a:defRPr sz="4100" b="1">
          <a:solidFill>
            <a:schemeClr val="tx2"/>
          </a:solidFill>
          <a:latin typeface="Lucida Sans Unicode" pitchFamily="34" charset="0"/>
        </a:defRPr>
      </a:lvl9pPr>
      <a:extLst/>
    </p:titleStyle>
    <p:bodyStyle>
      <a:lvl1pPr marL="365125" indent="-255588" algn="just" rtl="0" eaLnBrk="1" fontAlgn="base" hangingPunct="1">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just" rtl="0" eaLnBrk="1" fontAlgn="base" hangingPunct="1">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just" rtl="0" eaLnBrk="1" fontAlgn="base" hangingPunct="1">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just" rtl="0" eaLnBrk="1" fontAlgn="base" hangingPunct="1">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just" rtl="0" eaLnBrk="1" fontAlgn="base" hangingPunct="1">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mailto:Bwarren@demotech.com" TargetMode="External"/><Relationship Id="rId2" Type="http://schemas.openxmlformats.org/officeDocument/2006/relationships/hyperlink" Target="mailto:Bkoestler@demotech.com"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381000" y="381000"/>
            <a:ext cx="8458200" cy="3048961"/>
          </a:xfrm>
        </p:spPr>
        <p:txBody>
          <a:bodyPr>
            <a:noAutofit/>
          </a:bodyPr>
          <a:lstStyle/>
          <a:p>
            <a:r>
              <a:rPr lang="en-US" sz="3200" dirty="0" smtClean="0"/>
              <a:t/>
            </a:r>
            <a:br>
              <a:rPr lang="en-US" sz="3200" dirty="0" smtClean="0"/>
            </a:br>
            <a:r>
              <a:rPr lang="en-US" sz="3200" dirty="0" smtClean="0"/>
              <a:t/>
            </a:r>
            <a:br>
              <a:rPr lang="en-US" sz="3200" dirty="0" smtClean="0"/>
            </a:br>
            <a:r>
              <a:rPr lang="en-US" sz="3200" dirty="0" smtClean="0"/>
              <a:t>Willis Re 2014 Florida Summit</a:t>
            </a:r>
            <a:br>
              <a:rPr lang="en-US" sz="3200" dirty="0" smtClean="0"/>
            </a:br>
            <a:r>
              <a:rPr lang="en-US" sz="3200" dirty="0" smtClean="0"/>
              <a:t>January 28, 2014</a:t>
            </a:r>
            <a:endParaRPr lang="en-US" sz="2400" dirty="0"/>
          </a:p>
        </p:txBody>
      </p:sp>
      <p:sp>
        <p:nvSpPr>
          <p:cNvPr id="4" name="Subtitle 3"/>
          <p:cNvSpPr>
            <a:spLocks noGrp="1"/>
          </p:cNvSpPr>
          <p:nvPr>
            <p:ph type="subTitle" idx="1"/>
          </p:nvPr>
        </p:nvSpPr>
        <p:spPr>
          <a:xfrm>
            <a:off x="457200" y="3657600"/>
            <a:ext cx="3962400" cy="1199704"/>
          </a:xfrm>
        </p:spPr>
        <p:txBody>
          <a:bodyPr/>
          <a:lstStyle/>
          <a:p>
            <a:endParaRPr lang="en-US" sz="1800" dirty="0" smtClean="0"/>
          </a:p>
          <a:p>
            <a:endParaRPr lang="en-US" sz="2400" b="1" dirty="0" smtClean="0">
              <a:effectLst>
                <a:outerShdw blurRad="31750" dist="25400" dir="5400000" algn="tl" rotWithShape="0">
                  <a:srgbClr val="000000">
                    <a:alpha val="25000"/>
                  </a:srgbClr>
                </a:outerShdw>
              </a:effectLst>
              <a:latin typeface="+mj-lt"/>
              <a:ea typeface="+mj-ea"/>
              <a:cs typeface="+mj-cs"/>
            </a:endParaRPr>
          </a:p>
        </p:txBody>
      </p:sp>
      <p:sp>
        <p:nvSpPr>
          <p:cNvPr id="6" name="TextBox 5"/>
          <p:cNvSpPr txBox="1"/>
          <p:nvPr/>
        </p:nvSpPr>
        <p:spPr>
          <a:xfrm>
            <a:off x="4648200" y="3657600"/>
            <a:ext cx="249427" cy="697627"/>
          </a:xfrm>
          <a:prstGeom prst="rect">
            <a:avLst/>
          </a:prstGeom>
          <a:noFill/>
        </p:spPr>
        <p:txBody>
          <a:bodyPr wrap="none" rtlCol="0">
            <a:spAutoFit/>
          </a:bodyPr>
          <a:lstStyle/>
          <a:p>
            <a:pPr marR="64008" algn="ctr">
              <a:spcBef>
                <a:spcPts val="400"/>
              </a:spcBef>
              <a:buClr>
                <a:schemeClr val="accent1"/>
              </a:buClr>
              <a:buSzPct val="68000"/>
            </a:pPr>
            <a:endParaRPr lang="en-US" dirty="0" smtClean="0">
              <a:solidFill>
                <a:schemeClr val="tx2"/>
              </a:solidFill>
              <a:latin typeface="+mn-lt"/>
            </a:endParaRPr>
          </a:p>
          <a:p>
            <a:pPr marR="64008" algn="ctr">
              <a:spcBef>
                <a:spcPts val="400"/>
              </a:spcBef>
              <a:buClr>
                <a:schemeClr val="accent1"/>
              </a:buClr>
              <a:buSzPct val="68000"/>
            </a:pPr>
            <a:endParaRPr lang="en-US" dirty="0" smtClean="0">
              <a:solidFill>
                <a:schemeClr val="tx2"/>
              </a:solidFill>
              <a:latin typeface="+mn-lt"/>
            </a:endParaRPr>
          </a:p>
        </p:txBody>
      </p:sp>
      <p:sp>
        <p:nvSpPr>
          <p:cNvPr id="5" name="TextBox 4"/>
          <p:cNvSpPr txBox="1"/>
          <p:nvPr/>
        </p:nvSpPr>
        <p:spPr>
          <a:xfrm>
            <a:off x="838200" y="4038600"/>
            <a:ext cx="7696200" cy="830997"/>
          </a:xfrm>
          <a:prstGeom prst="rect">
            <a:avLst/>
          </a:prstGeom>
          <a:noFill/>
        </p:spPr>
        <p:txBody>
          <a:bodyPr wrap="square" rtlCol="0">
            <a:spAutoFit/>
          </a:bodyPr>
          <a:lstStyle/>
          <a:p>
            <a:pPr algn="ctr"/>
            <a:r>
              <a:rPr lang="en-US" sz="2400" dirty="0" smtClean="0">
                <a:effectLst>
                  <a:outerShdw blurRad="38100" dist="38100" dir="2700000" algn="tl">
                    <a:srgbClr val="000000">
                      <a:alpha val="43137"/>
                    </a:srgbClr>
                  </a:outerShdw>
                </a:effectLst>
                <a:latin typeface="+mn-lt"/>
              </a:rPr>
              <a:t>Joseph L. Petrelli, ACAS, MAAA, FCA</a:t>
            </a:r>
          </a:p>
          <a:p>
            <a:pPr algn="ctr"/>
            <a:r>
              <a:rPr lang="en-US" sz="2400" dirty="0" smtClean="0">
                <a:effectLst>
                  <a:outerShdw blurRad="38100" dist="38100" dir="2700000" algn="tl">
                    <a:srgbClr val="000000">
                      <a:alpha val="43137"/>
                    </a:srgbClr>
                  </a:outerShdw>
                </a:effectLst>
                <a:latin typeface="+mn-lt"/>
              </a:rPr>
              <a:t>President, Demotech, Inc.</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4E39BEC5-F69C-4ED1-907A-39113C08C608}" type="slidenum">
              <a:rPr lang="en-US" smtClean="0"/>
              <a:pPr>
                <a:defRPr/>
              </a:pPr>
              <a:t>10</a:t>
            </a:fld>
            <a:endParaRPr lang="en-US" dirty="0"/>
          </a:p>
        </p:txBody>
      </p:sp>
      <p:graphicFrame>
        <p:nvGraphicFramePr>
          <p:cNvPr id="6" name="Content Placeholder 5"/>
          <p:cNvGraphicFramePr>
            <a:graphicFrameLocks noGrp="1"/>
          </p:cNvGraphicFramePr>
          <p:nvPr>
            <p:ph idx="4294967295"/>
          </p:nvPr>
        </p:nvGraphicFramePr>
        <p:xfrm>
          <a:off x="838200" y="1600200"/>
          <a:ext cx="3352800" cy="4343400"/>
        </p:xfrm>
        <a:graphic>
          <a:graphicData uri="http://schemas.openxmlformats.org/drawingml/2006/table">
            <a:tbl>
              <a:tblPr bandRow="1">
                <a:tableStyleId>{D113A9D2-9D6B-4929-AA2D-F23B5EE8CBE7}</a:tableStyleId>
              </a:tblPr>
              <a:tblGrid>
                <a:gridCol w="2514600"/>
                <a:gridCol w="838200"/>
              </a:tblGrid>
              <a:tr h="868680">
                <a:tc gridSpan="2">
                  <a:txBody>
                    <a:bodyPr/>
                    <a:lstStyle/>
                    <a:p>
                      <a:pPr algn="ctr"/>
                      <a:r>
                        <a:rPr lang="en-US" dirty="0" smtClean="0"/>
                        <a:t>Layer 3</a:t>
                      </a:r>
                      <a:endParaRPr lang="en-US" dirty="0"/>
                    </a:p>
                  </a:txBody>
                  <a:tcPr anchor="ctr">
                    <a:lnB w="12700" cap="flat" cmpd="sng" algn="ctr">
                      <a:solidFill>
                        <a:schemeClr val="tx1"/>
                      </a:solidFill>
                      <a:prstDash val="solid"/>
                      <a:round/>
                      <a:headEnd type="none" w="med" len="med"/>
                      <a:tailEnd type="none" w="med" len="med"/>
                    </a:lnB>
                    <a:cell3D prstMaterial="dkEdge">
                      <a:bevel w="50800" prst="hardEdge"/>
                      <a:lightRig rig="flood" dir="t"/>
                    </a:cell3D>
                  </a:tcPr>
                </a:tc>
                <a:tc hMerge="1">
                  <a:txBody>
                    <a:bodyPr/>
                    <a:lstStyle/>
                    <a:p>
                      <a:endParaRPr lang="en-US"/>
                    </a:p>
                  </a:txBody>
                  <a:tcPr/>
                </a:tc>
              </a:tr>
              <a:tr h="868680">
                <a:tc gridSpan="2">
                  <a:txBody>
                    <a:bodyPr/>
                    <a:lstStyle/>
                    <a:p>
                      <a:pPr algn="ctr"/>
                      <a:r>
                        <a:rPr lang="en-US" dirty="0" smtClean="0"/>
                        <a:t>Layer 2</a:t>
                      </a:r>
                      <a:endParaRPr lang="en-US"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50800" prst="hardEdge"/>
                      <a:lightRig rig="flood" dir="t"/>
                    </a:cell3D>
                  </a:tcPr>
                </a:tc>
                <a:tc hMerge="1">
                  <a:txBody>
                    <a:bodyPr/>
                    <a:lstStyle/>
                    <a:p>
                      <a:endParaRPr lang="en-US"/>
                    </a:p>
                  </a:txBody>
                  <a:tcPr/>
                </a:tc>
              </a:tr>
              <a:tr h="868680">
                <a:tc>
                  <a:txBody>
                    <a:bodyPr/>
                    <a:lstStyle/>
                    <a:p>
                      <a:pPr algn="ctr"/>
                      <a:r>
                        <a:rPr lang="en-US" dirty="0" smtClean="0"/>
                        <a:t>FHCF 90%</a:t>
                      </a:r>
                      <a:endParaRPr lang="en-US"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50800" prst="hardEdge"/>
                      <a:lightRig rig="flood" dir="t"/>
                    </a:cell3D>
                  </a:tcPr>
                </a:tc>
                <a:tc>
                  <a:txBody>
                    <a:bodyPr/>
                    <a:lstStyle/>
                    <a:p>
                      <a:r>
                        <a:rPr lang="en-US" dirty="0" smtClean="0"/>
                        <a:t>10% Copay</a:t>
                      </a:r>
                      <a:endParaRPr lang="en-US"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50800" prst="hardEdge"/>
                      <a:lightRig rig="flood" dir="t"/>
                    </a:cell3D>
                  </a:tcPr>
                </a:tc>
              </a:tr>
              <a:tr h="868680">
                <a:tc gridSpan="2">
                  <a:txBody>
                    <a:bodyPr/>
                    <a:lstStyle/>
                    <a:p>
                      <a:pPr algn="ctr"/>
                      <a:r>
                        <a:rPr lang="en-US" dirty="0" smtClean="0"/>
                        <a:t>Layer 1</a:t>
                      </a:r>
                      <a:endParaRPr lang="en-US"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50800" prst="hardEdge"/>
                      <a:lightRig rig="flood" dir="t"/>
                    </a:cell3D>
                  </a:tcPr>
                </a:tc>
                <a:tc hMerge="1">
                  <a:txBody>
                    <a:bodyPr/>
                    <a:lstStyle/>
                    <a:p>
                      <a:endParaRPr lang="en-US"/>
                    </a:p>
                  </a:txBody>
                  <a:tcPr/>
                </a:tc>
              </a:tr>
              <a:tr h="868680">
                <a:tc gridSpan="2">
                  <a:txBody>
                    <a:bodyPr/>
                    <a:lstStyle/>
                    <a:p>
                      <a:pPr algn="ctr"/>
                      <a:r>
                        <a:rPr lang="en-US" dirty="0" smtClean="0"/>
                        <a:t>Retention</a:t>
                      </a:r>
                      <a:endParaRPr lang="en-US" dirty="0"/>
                    </a:p>
                  </a:txBody>
                  <a:tcPr anchor="ctr">
                    <a:lnT w="12700" cap="flat" cmpd="sng" algn="ctr">
                      <a:solidFill>
                        <a:schemeClr val="tx1"/>
                      </a:solidFill>
                      <a:prstDash val="solid"/>
                      <a:round/>
                      <a:headEnd type="none" w="med" len="med"/>
                      <a:tailEnd type="none" w="med" len="med"/>
                    </a:lnT>
                    <a:cell3D prstMaterial="dkEdge">
                      <a:bevel w="50800" prst="hardEdge"/>
                      <a:lightRig rig="flood" dir="t"/>
                    </a:cell3D>
                  </a:tcPr>
                </a:tc>
                <a:tc hMerge="1">
                  <a:txBody>
                    <a:bodyPr/>
                    <a:lstStyle/>
                    <a:p>
                      <a:endParaRPr lang="en-US"/>
                    </a:p>
                  </a:txBody>
                  <a:tcPr/>
                </a:tc>
              </a:tr>
            </a:tbl>
          </a:graphicData>
        </a:graphic>
      </p:graphicFrame>
      <p:graphicFrame>
        <p:nvGraphicFramePr>
          <p:cNvPr id="7" name="Content Placeholder 5"/>
          <p:cNvGraphicFramePr>
            <a:graphicFrameLocks/>
          </p:cNvGraphicFramePr>
          <p:nvPr/>
        </p:nvGraphicFramePr>
        <p:xfrm>
          <a:off x="4953000" y="3581400"/>
          <a:ext cx="3352800" cy="2362200"/>
        </p:xfrm>
        <a:graphic>
          <a:graphicData uri="http://schemas.openxmlformats.org/drawingml/2006/table">
            <a:tbl>
              <a:tblPr bandRow="1">
                <a:tableStyleId>{D113A9D2-9D6B-4929-AA2D-F23B5EE8CBE7}</a:tableStyleId>
              </a:tblPr>
              <a:tblGrid>
                <a:gridCol w="3352800"/>
              </a:tblGrid>
              <a:tr h="590550">
                <a:tc>
                  <a:txBody>
                    <a:bodyPr/>
                    <a:lstStyle/>
                    <a:p>
                      <a:pPr algn="ctr"/>
                      <a:r>
                        <a:rPr lang="en-US" dirty="0" smtClean="0"/>
                        <a:t>Layer 3</a:t>
                      </a:r>
                      <a:endParaRPr lang="en-US" dirty="0"/>
                    </a:p>
                  </a:txBody>
                  <a:tcPr anchor="ctr">
                    <a:lnB w="12700" cap="flat" cmpd="sng" algn="ctr">
                      <a:solidFill>
                        <a:schemeClr val="tx1"/>
                      </a:solidFill>
                      <a:prstDash val="solid"/>
                      <a:round/>
                      <a:headEnd type="none" w="med" len="med"/>
                      <a:tailEnd type="none" w="med" len="med"/>
                    </a:lnB>
                    <a:cell3D prstMaterial="dkEdge">
                      <a:bevel w="50800" prst="hardEdge"/>
                      <a:lightRig rig="flood" dir="t"/>
                    </a:cell3D>
                  </a:tcPr>
                </a:tc>
              </a:tr>
              <a:tr h="590550">
                <a:tc>
                  <a:txBody>
                    <a:bodyPr/>
                    <a:lstStyle/>
                    <a:p>
                      <a:pPr algn="ctr"/>
                      <a:r>
                        <a:rPr lang="en-US" dirty="0" smtClean="0"/>
                        <a:t>Layer 2</a:t>
                      </a:r>
                      <a:endParaRPr lang="en-US"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50800" prst="hardEdge"/>
                      <a:lightRig rig="flood" dir="t"/>
                    </a:cell3D>
                  </a:tcPr>
                </a:tc>
              </a:tr>
              <a:tr h="590550">
                <a:tc>
                  <a:txBody>
                    <a:bodyPr/>
                    <a:lstStyle/>
                    <a:p>
                      <a:pPr algn="ctr"/>
                      <a:r>
                        <a:rPr lang="en-US" dirty="0" smtClean="0"/>
                        <a:t>Layer 1</a:t>
                      </a:r>
                      <a:endParaRPr lang="en-US"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50800" prst="hardEdge"/>
                      <a:lightRig rig="flood" dir="t"/>
                    </a:cell3D>
                  </a:tcPr>
                </a:tc>
              </a:tr>
              <a:tr h="590550">
                <a:tc>
                  <a:txBody>
                    <a:bodyPr/>
                    <a:lstStyle/>
                    <a:p>
                      <a:pPr algn="ctr"/>
                      <a:r>
                        <a:rPr lang="en-US" dirty="0" smtClean="0"/>
                        <a:t>Retention</a:t>
                      </a:r>
                      <a:endParaRPr lang="en-US" dirty="0"/>
                    </a:p>
                  </a:txBody>
                  <a:tcPr anchor="ctr">
                    <a:lnT w="12700" cap="flat" cmpd="sng" algn="ctr">
                      <a:solidFill>
                        <a:schemeClr val="tx1"/>
                      </a:solidFill>
                      <a:prstDash val="solid"/>
                      <a:round/>
                      <a:headEnd type="none" w="med" len="med"/>
                      <a:tailEnd type="none" w="med" len="med"/>
                    </a:lnT>
                    <a:cell3D prstMaterial="dkEdge">
                      <a:bevel w="50800" prst="hardEdge"/>
                      <a:lightRig rig="flood" dir="t"/>
                    </a:cell3D>
                  </a:tcPr>
                </a:tc>
              </a:tr>
            </a:tbl>
          </a:graphicData>
        </a:graphic>
      </p:graphicFrame>
      <p:sp>
        <p:nvSpPr>
          <p:cNvPr id="8" name="TextBox 7"/>
          <p:cNvSpPr txBox="1"/>
          <p:nvPr/>
        </p:nvSpPr>
        <p:spPr>
          <a:xfrm>
            <a:off x="1066800" y="685800"/>
            <a:ext cx="2819400" cy="769441"/>
          </a:xfrm>
          <a:prstGeom prst="rect">
            <a:avLst/>
          </a:prstGeom>
          <a:noFill/>
        </p:spPr>
        <p:txBody>
          <a:bodyPr wrap="square" rtlCol="0">
            <a:spAutoFit/>
          </a:bodyPr>
          <a:lstStyle/>
          <a:p>
            <a:pPr algn="ctr"/>
            <a:r>
              <a:rPr lang="en-US" sz="1400" dirty="0" smtClean="0">
                <a:latin typeface="+mn-lt"/>
              </a:rPr>
              <a:t>100 year event return</a:t>
            </a:r>
          </a:p>
          <a:p>
            <a:pPr algn="ctr"/>
            <a:r>
              <a:rPr lang="en-US" sz="1400" dirty="0" smtClean="0">
                <a:latin typeface="+mn-lt"/>
              </a:rPr>
              <a:t>(based on Section II of Exhibit A)</a:t>
            </a:r>
          </a:p>
          <a:p>
            <a:pPr algn="ctr"/>
            <a:r>
              <a:rPr lang="en-US" sz="1600" b="1" dirty="0" smtClean="0">
                <a:latin typeface="+mn-lt"/>
              </a:rPr>
              <a:t>First Event</a:t>
            </a:r>
            <a:endParaRPr lang="en-US" sz="1600" b="1" dirty="0">
              <a:latin typeface="+mn-lt"/>
            </a:endParaRPr>
          </a:p>
        </p:txBody>
      </p:sp>
      <p:sp>
        <p:nvSpPr>
          <p:cNvPr id="9" name="TextBox 8"/>
          <p:cNvSpPr txBox="1"/>
          <p:nvPr/>
        </p:nvSpPr>
        <p:spPr>
          <a:xfrm>
            <a:off x="5257800" y="751582"/>
            <a:ext cx="2743200" cy="984885"/>
          </a:xfrm>
          <a:prstGeom prst="rect">
            <a:avLst/>
          </a:prstGeom>
          <a:noFill/>
        </p:spPr>
        <p:txBody>
          <a:bodyPr wrap="square" rtlCol="0">
            <a:spAutoFit/>
          </a:bodyPr>
          <a:lstStyle/>
          <a:p>
            <a:pPr algn="ctr"/>
            <a:r>
              <a:rPr lang="en-US" sz="1400" dirty="0" smtClean="0">
                <a:latin typeface="+mn-lt"/>
              </a:rPr>
              <a:t>50 year event return</a:t>
            </a:r>
          </a:p>
          <a:p>
            <a:pPr algn="ctr"/>
            <a:r>
              <a:rPr lang="en-US" sz="1400" dirty="0" smtClean="0">
                <a:latin typeface="+mn-lt"/>
              </a:rPr>
              <a:t>(based on Section II of Exhibit A)</a:t>
            </a:r>
          </a:p>
          <a:p>
            <a:pPr algn="ctr"/>
            <a:r>
              <a:rPr lang="en-US" sz="1600" b="1" dirty="0" smtClean="0">
                <a:latin typeface="+mn-lt"/>
              </a:rPr>
              <a:t>Second Event</a:t>
            </a:r>
          </a:p>
          <a:p>
            <a:pPr algn="ctr"/>
            <a:r>
              <a:rPr lang="en-US" sz="1400" dirty="0" smtClean="0">
                <a:latin typeface="+mn-lt"/>
              </a:rPr>
              <a:t>(with FHCF fully exhausted)</a:t>
            </a:r>
            <a:endParaRPr lang="en-US" sz="1400" dirty="0">
              <a:latin typeface="+mn-lt"/>
            </a:endParaRPr>
          </a:p>
        </p:txBody>
      </p:sp>
      <p:sp>
        <p:nvSpPr>
          <p:cNvPr id="11" name="Title 9"/>
          <p:cNvSpPr>
            <a:spLocks noGrp="1"/>
          </p:cNvSpPr>
          <p:nvPr>
            <p:ph type="title"/>
          </p:nvPr>
        </p:nvSpPr>
        <p:spPr>
          <a:xfrm>
            <a:off x="457200" y="122238"/>
            <a:ext cx="8229600" cy="639762"/>
          </a:xfrm>
        </p:spPr>
        <p:txBody>
          <a:bodyPr>
            <a:normAutofit/>
          </a:bodyPr>
          <a:lstStyle/>
          <a:p>
            <a:r>
              <a:rPr lang="en-US" sz="3200" dirty="0" smtClean="0"/>
              <a:t>XYZ Insurance Company</a:t>
            </a:r>
            <a:endParaRPr lang="en-US" sz="3200" dirty="0"/>
          </a:p>
        </p:txBody>
      </p:sp>
      <p:graphicFrame>
        <p:nvGraphicFramePr>
          <p:cNvPr id="12" name="Table 11"/>
          <p:cNvGraphicFramePr>
            <a:graphicFrameLocks noGrp="1"/>
          </p:cNvGraphicFramePr>
          <p:nvPr/>
        </p:nvGraphicFramePr>
        <p:xfrm>
          <a:off x="4114800" y="1625600"/>
          <a:ext cx="762000" cy="4318000"/>
        </p:xfrm>
        <a:graphic>
          <a:graphicData uri="http://schemas.openxmlformats.org/drawingml/2006/table">
            <a:tbl>
              <a:tblPr bandRow="1">
                <a:tableStyleId>{2D5ABB26-0587-4C30-8999-92F81FD0307C}</a:tableStyleId>
              </a:tblPr>
              <a:tblGrid>
                <a:gridCol w="762000"/>
              </a:tblGrid>
              <a:tr h="863600">
                <a:tc>
                  <a:txBody>
                    <a:bodyPr/>
                    <a:lstStyle/>
                    <a:p>
                      <a:r>
                        <a:rPr lang="en-US" sz="1100" dirty="0" smtClean="0"/>
                        <a:t>$100.0 M</a:t>
                      </a:r>
                      <a:endParaRPr lang="en-US" sz="1100" dirty="0"/>
                    </a:p>
                  </a:txBody>
                  <a:tcPr/>
                </a:tc>
              </a:tr>
              <a:tr h="8636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$80.0 M</a:t>
                      </a:r>
                    </a:p>
                  </a:txBody>
                  <a:tcPr/>
                </a:tc>
              </a:tr>
              <a:tr h="8636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$65.0 M</a:t>
                      </a:r>
                    </a:p>
                  </a:txBody>
                  <a:tcPr/>
                </a:tc>
              </a:tr>
              <a:tr h="8636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$25.0 M</a:t>
                      </a:r>
                    </a:p>
                  </a:txBody>
                  <a:tcPr/>
                </a:tc>
              </a:tr>
              <a:tr h="8636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$5.0 M</a:t>
                      </a:r>
                    </a:p>
                  </a:txBody>
                  <a:tcPr/>
                </a:tc>
              </a:tr>
            </a:tbl>
          </a:graphicData>
        </a:graphic>
      </p:graphicFrame>
      <p:graphicFrame>
        <p:nvGraphicFramePr>
          <p:cNvPr id="13" name="Table 12"/>
          <p:cNvGraphicFramePr>
            <a:graphicFrameLocks noGrp="1"/>
          </p:cNvGraphicFramePr>
          <p:nvPr/>
        </p:nvGraphicFramePr>
        <p:xfrm>
          <a:off x="8229600" y="3581400"/>
          <a:ext cx="762000" cy="2392680"/>
        </p:xfrm>
        <a:graphic>
          <a:graphicData uri="http://schemas.openxmlformats.org/drawingml/2006/table">
            <a:tbl>
              <a:tblPr bandRow="1">
                <a:tableStyleId>{2D5ABB26-0587-4C30-8999-92F81FD0307C}</a:tableStyleId>
              </a:tblPr>
              <a:tblGrid>
                <a:gridCol w="762000"/>
              </a:tblGrid>
              <a:tr h="5981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$60.0 M</a:t>
                      </a:r>
                    </a:p>
                  </a:txBody>
                  <a:tcPr/>
                </a:tc>
              </a:tr>
              <a:tr h="5981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$45.0 M</a:t>
                      </a:r>
                    </a:p>
                  </a:txBody>
                  <a:tcPr/>
                </a:tc>
              </a:tr>
              <a:tr h="5981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$25.0 M</a:t>
                      </a:r>
                    </a:p>
                  </a:txBody>
                  <a:tcPr/>
                </a:tc>
              </a:tr>
              <a:tr h="5981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$5.0 M</a:t>
                      </a:r>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Wingdings" pitchFamily="2" charset="2"/>
              <a:buChar char="q"/>
            </a:pPr>
            <a:r>
              <a:rPr lang="en-US" sz="2000" dirty="0" smtClean="0"/>
              <a:t>Quality and liquidity of invested assets</a:t>
            </a:r>
          </a:p>
          <a:p>
            <a:pPr>
              <a:buFont typeface="Wingdings" pitchFamily="2" charset="2"/>
              <a:buChar char="q"/>
            </a:pPr>
            <a:r>
              <a:rPr lang="en-US" sz="2000" dirty="0" smtClean="0"/>
              <a:t>Adequacy of loss and loss adjustment expense reserves</a:t>
            </a:r>
          </a:p>
          <a:p>
            <a:pPr>
              <a:buFont typeface="Wingdings" pitchFamily="2" charset="2"/>
              <a:buChar char="q"/>
            </a:pPr>
            <a:r>
              <a:rPr lang="en-US" sz="2000" dirty="0" smtClean="0"/>
              <a:t>Quality of reinsurance </a:t>
            </a:r>
          </a:p>
          <a:p>
            <a:pPr>
              <a:buFont typeface="Wingdings" pitchFamily="2" charset="2"/>
              <a:buChar char="q"/>
            </a:pPr>
            <a:r>
              <a:rPr lang="en-US" sz="2000" dirty="0" smtClean="0"/>
              <a:t>Quantity of reinsurance </a:t>
            </a:r>
          </a:p>
          <a:p>
            <a:pPr>
              <a:buFont typeface="Wingdings" pitchFamily="2" charset="2"/>
              <a:buChar char="q"/>
            </a:pPr>
            <a:r>
              <a:rPr lang="en-US" sz="2000" dirty="0" smtClean="0"/>
              <a:t>Adequacy of rate levels</a:t>
            </a:r>
          </a:p>
          <a:p>
            <a:pPr>
              <a:buFont typeface="Wingdings" pitchFamily="2" charset="2"/>
              <a:buChar char="q"/>
            </a:pPr>
            <a:r>
              <a:rPr lang="en-US" sz="2000" dirty="0" smtClean="0"/>
              <a:t>Underwriting results</a:t>
            </a:r>
          </a:p>
          <a:p>
            <a:pPr>
              <a:buFont typeface="Wingdings" pitchFamily="2" charset="2"/>
              <a:buChar char="q"/>
            </a:pPr>
            <a:r>
              <a:rPr lang="en-US" sz="2000" dirty="0" smtClean="0"/>
              <a:t>Ability to serve niches – business model, not size</a:t>
            </a:r>
            <a:endParaRPr lang="en-US" sz="2000" dirty="0"/>
          </a:p>
        </p:txBody>
      </p:sp>
      <p:sp>
        <p:nvSpPr>
          <p:cNvPr id="3" name="Title 2"/>
          <p:cNvSpPr>
            <a:spLocks noGrp="1"/>
          </p:cNvSpPr>
          <p:nvPr>
            <p:ph type="title"/>
          </p:nvPr>
        </p:nvSpPr>
        <p:spPr/>
        <p:txBody>
          <a:bodyPr>
            <a:normAutofit/>
          </a:bodyPr>
          <a:lstStyle/>
          <a:p>
            <a:r>
              <a:rPr lang="en-US" sz="3200" dirty="0" smtClean="0"/>
              <a:t>Discerning between FSRs of A, A' and A''</a:t>
            </a:r>
            <a:endParaRPr lang="en-US" sz="3200" dirty="0"/>
          </a:p>
        </p:txBody>
      </p:sp>
      <p:sp>
        <p:nvSpPr>
          <p:cNvPr id="4" name="Slide Number Placeholder 3"/>
          <p:cNvSpPr>
            <a:spLocks noGrp="1"/>
          </p:cNvSpPr>
          <p:nvPr>
            <p:ph type="sldNum" sz="quarter" idx="12"/>
          </p:nvPr>
        </p:nvSpPr>
        <p:spPr/>
        <p:txBody>
          <a:bodyPr/>
          <a:lstStyle/>
          <a:p>
            <a:pPr>
              <a:defRPr/>
            </a:pPr>
            <a:fld id="{4E39BEC5-F69C-4ED1-907A-39113C08C608}" type="slidenum">
              <a:rPr lang="en-US" smtClean="0"/>
              <a:pPr>
                <a:defRPr/>
              </a:pPr>
              <a:t>11</a:t>
            </a:fld>
            <a:endParaRPr lang="en-US" dirty="0"/>
          </a:p>
        </p:txBody>
      </p:sp>
      <p:sp>
        <p:nvSpPr>
          <p:cNvPr id="5" name="Title 2"/>
          <p:cNvSpPr txBox="1">
            <a:spLocks/>
          </p:cNvSpPr>
          <p:nvPr/>
        </p:nvSpPr>
        <p:spPr>
          <a:xfrm>
            <a:off x="457200" y="3733800"/>
            <a:ext cx="8229600" cy="114300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Consistency over time</a:t>
            </a:r>
            <a:endParaRPr kumimoji="0" lang="en-US" sz="28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52600"/>
            <a:ext cx="8229600" cy="4525962"/>
          </a:xfrm>
        </p:spPr>
        <p:txBody>
          <a:bodyPr/>
          <a:lstStyle/>
          <a:p>
            <a:pPr marL="0" indent="0">
              <a:spcBef>
                <a:spcPts val="600"/>
              </a:spcBef>
              <a:spcAft>
                <a:spcPts val="600"/>
              </a:spcAft>
              <a:buNone/>
            </a:pPr>
            <a:r>
              <a:rPr lang="en-US" sz="2000" dirty="0" smtClean="0"/>
              <a:t>Excerpts from an independent study reviewing nine years of ratings issued by A.M. Best, Standard &amp; </a:t>
            </a:r>
            <a:r>
              <a:rPr lang="en-US" sz="2000" dirty="0" smtClean="0"/>
              <a:t>Poor’s</a:t>
            </a:r>
            <a:r>
              <a:rPr lang="en-US" sz="2000" dirty="0" smtClean="0"/>
              <a:t>, Moody’s Investors Services, Fitch and Demotech, Inc.</a:t>
            </a:r>
          </a:p>
          <a:p>
            <a:pPr marL="0" indent="0">
              <a:spcBef>
                <a:spcPts val="600"/>
              </a:spcBef>
              <a:spcAft>
                <a:spcPts val="600"/>
              </a:spcAft>
              <a:buNone/>
            </a:pPr>
            <a:r>
              <a:rPr lang="en-US" sz="2000" i="1" dirty="0" smtClean="0"/>
              <a:t>Demotech serves the need of another unique group of insurers, namely those that are geographically focused.</a:t>
            </a:r>
          </a:p>
          <a:p>
            <a:pPr marL="0" indent="0">
              <a:spcBef>
                <a:spcPts val="600"/>
              </a:spcBef>
              <a:spcAft>
                <a:spcPts val="600"/>
              </a:spcAft>
              <a:buNone/>
            </a:pPr>
            <a:r>
              <a:rPr lang="en-US" sz="2000" i="1" dirty="0" smtClean="0"/>
              <a:t>Comparisons of Demotech ratings to other agencies show relative consistency in the factors that drive Demotech ratings compared to agencies such as A.M. Best, Moody’s, Standard and Poor’s, and Fitch.</a:t>
            </a:r>
          </a:p>
          <a:p>
            <a:pPr marL="0" indent="0">
              <a:spcBef>
                <a:spcPts val="600"/>
              </a:spcBef>
              <a:spcAft>
                <a:spcPts val="600"/>
              </a:spcAft>
              <a:buNone/>
            </a:pPr>
            <a:r>
              <a:rPr lang="en-US" sz="2000" i="1" dirty="0" smtClean="0"/>
              <a:t>There is general consistency in the firms that each agency would categorize as financially secure.</a:t>
            </a:r>
            <a:endParaRPr lang="en-US" sz="2000" i="1" dirty="0"/>
          </a:p>
        </p:txBody>
      </p:sp>
      <p:sp>
        <p:nvSpPr>
          <p:cNvPr id="3" name="Title 2"/>
          <p:cNvSpPr>
            <a:spLocks noGrp="1"/>
          </p:cNvSpPr>
          <p:nvPr>
            <p:ph type="title"/>
          </p:nvPr>
        </p:nvSpPr>
        <p:spPr/>
        <p:txBody>
          <a:bodyPr>
            <a:noAutofit/>
          </a:bodyPr>
          <a:lstStyle/>
          <a:p>
            <a:r>
              <a:rPr lang="en-US" sz="3200" dirty="0" smtClean="0"/>
              <a:t>Florida State University Excerpts from </a:t>
            </a:r>
            <a:r>
              <a:rPr lang="en-US" sz="3200" i="1" dirty="0" smtClean="0"/>
              <a:t>A Comprehensive Examination of </a:t>
            </a:r>
            <a:br>
              <a:rPr lang="en-US" sz="3200" i="1" dirty="0" smtClean="0"/>
            </a:br>
            <a:r>
              <a:rPr lang="en-US" sz="3200" i="1" dirty="0" smtClean="0"/>
              <a:t>Insurer Financial Strength Ratings</a:t>
            </a:r>
            <a:endParaRPr lang="en-US" sz="3200" i="1" dirty="0"/>
          </a:p>
        </p:txBody>
      </p:sp>
      <p:sp>
        <p:nvSpPr>
          <p:cNvPr id="4" name="Slide Number Placeholder 3"/>
          <p:cNvSpPr>
            <a:spLocks noGrp="1"/>
          </p:cNvSpPr>
          <p:nvPr>
            <p:ph type="sldNum" sz="quarter" idx="12"/>
          </p:nvPr>
        </p:nvSpPr>
        <p:spPr/>
        <p:txBody>
          <a:bodyPr/>
          <a:lstStyle/>
          <a:p>
            <a:pPr>
              <a:defRPr/>
            </a:pPr>
            <a:fld id="{4E39BEC5-F69C-4ED1-907A-39113C08C608}" type="slidenum">
              <a:rPr lang="en-US" smtClean="0"/>
              <a:pPr>
                <a:defRPr/>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t>If you have questions, or would like to discuss your company’s situation, </a:t>
            </a:r>
            <a:r>
              <a:rPr lang="en-US" sz="2800" dirty="0" smtClean="0"/>
              <a:t>contact:</a:t>
            </a:r>
          </a:p>
          <a:p>
            <a:endParaRPr lang="en-US" sz="2800" dirty="0" smtClean="0"/>
          </a:p>
          <a:p>
            <a:r>
              <a:rPr lang="en-US" sz="2800" dirty="0" smtClean="0"/>
              <a:t>Barry </a:t>
            </a:r>
            <a:r>
              <a:rPr lang="en-US" sz="2800" dirty="0" smtClean="0"/>
              <a:t>Koestler, Chief Ratings Officer, </a:t>
            </a:r>
            <a:endParaRPr lang="en-US" sz="2800" dirty="0" smtClean="0"/>
          </a:p>
          <a:p>
            <a:pPr>
              <a:buNone/>
            </a:pPr>
            <a:r>
              <a:rPr lang="en-US" sz="2800" dirty="0" smtClean="0"/>
              <a:t>	</a:t>
            </a:r>
            <a:r>
              <a:rPr lang="en-US" sz="2800" dirty="0" smtClean="0">
                <a:hlinkClick r:id="rId2"/>
              </a:rPr>
              <a:t>Bkoestler@demotech.com</a:t>
            </a:r>
            <a:endParaRPr lang="en-US" sz="2800" dirty="0" smtClean="0"/>
          </a:p>
          <a:p>
            <a:r>
              <a:rPr lang="en-US" sz="2800" dirty="0" smtClean="0"/>
              <a:t>Bob </a:t>
            </a:r>
            <a:r>
              <a:rPr lang="en-US" sz="2800" dirty="0" smtClean="0"/>
              <a:t>Warren, Client Services </a:t>
            </a:r>
            <a:r>
              <a:rPr lang="en-US" sz="2800" dirty="0" smtClean="0"/>
              <a:t>Manager,</a:t>
            </a:r>
          </a:p>
          <a:p>
            <a:pPr>
              <a:buNone/>
            </a:pPr>
            <a:r>
              <a:rPr lang="en-US" sz="2800" dirty="0" smtClean="0"/>
              <a:t>	</a:t>
            </a:r>
            <a:r>
              <a:rPr lang="en-US" sz="2800" dirty="0" smtClean="0">
                <a:hlinkClick r:id="rId3"/>
              </a:rPr>
              <a:t>Bwarren@demotech.com</a:t>
            </a:r>
            <a:endParaRPr lang="en-US" sz="2800" dirty="0" smtClean="0"/>
          </a:p>
          <a:p>
            <a:pPr>
              <a:buNone/>
            </a:pPr>
            <a:endParaRPr lang="en-US" sz="2800" dirty="0" smtClean="0"/>
          </a:p>
          <a:p>
            <a:pPr>
              <a:buNone/>
            </a:pPr>
            <a:r>
              <a:rPr lang="en-US" sz="2800" dirty="0" smtClean="0"/>
              <a:t>	(</a:t>
            </a:r>
            <a:r>
              <a:rPr lang="en-US" sz="2800" dirty="0" smtClean="0"/>
              <a:t>614) </a:t>
            </a:r>
            <a:r>
              <a:rPr lang="en-US" sz="2800" dirty="0" smtClean="0"/>
              <a:t>761-8602 </a:t>
            </a:r>
            <a:endParaRPr lang="en-US" sz="2800" dirty="0" smtClean="0"/>
          </a:p>
          <a:p>
            <a:endParaRPr lang="en-US" dirty="0"/>
          </a:p>
        </p:txBody>
      </p:sp>
      <p:sp>
        <p:nvSpPr>
          <p:cNvPr id="3" name="Title 2"/>
          <p:cNvSpPr>
            <a:spLocks noGrp="1"/>
          </p:cNvSpPr>
          <p:nvPr>
            <p:ph type="title"/>
          </p:nvPr>
        </p:nvSpPr>
        <p:spPr/>
        <p:txBody>
          <a:bodyPr/>
          <a:lstStyle/>
          <a:p>
            <a:r>
              <a:rPr lang="en-US" dirty="0" smtClean="0"/>
              <a:t>Questions?</a:t>
            </a:r>
            <a:endParaRPr lang="en-US" dirty="0"/>
          </a:p>
        </p:txBody>
      </p:sp>
      <p:sp>
        <p:nvSpPr>
          <p:cNvPr id="4" name="Slide Number Placeholder 3"/>
          <p:cNvSpPr>
            <a:spLocks noGrp="1"/>
          </p:cNvSpPr>
          <p:nvPr>
            <p:ph type="sldNum" sz="quarter" idx="12"/>
          </p:nvPr>
        </p:nvSpPr>
        <p:spPr/>
        <p:txBody>
          <a:bodyPr/>
          <a:lstStyle/>
          <a:p>
            <a:pPr>
              <a:defRPr/>
            </a:pPr>
            <a:fld id="{4E39BEC5-F69C-4ED1-907A-39113C08C608}" type="slidenum">
              <a:rPr lang="en-US" smtClean="0"/>
              <a:pPr>
                <a:defRPr/>
              </a:pPr>
              <a:t>13</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1"/>
          <p:cNvSpPr>
            <a:spLocks noGrp="1"/>
          </p:cNvSpPr>
          <p:nvPr>
            <p:ph idx="1"/>
          </p:nvPr>
        </p:nvSpPr>
        <p:spPr/>
        <p:txBody>
          <a:bodyPr/>
          <a:lstStyle/>
          <a:p>
            <a:pPr marL="0" indent="0">
              <a:spcBef>
                <a:spcPts val="600"/>
              </a:spcBef>
              <a:spcAft>
                <a:spcPts val="600"/>
              </a:spcAft>
              <a:buNone/>
            </a:pPr>
            <a:r>
              <a:rPr lang="en-US" sz="2000" dirty="0" smtClean="0"/>
              <a:t>Demotech, Inc. is a financial analysis firm specializing in evaluating the financial stability of regional and specialty insurers.  Since 1985, Demotech has served the insurance industry by assigning accurate, reliable and proven Financial Stability Ratings</a:t>
            </a:r>
            <a:r>
              <a:rPr lang="en-US" sz="2000" baseline="30000" dirty="0" smtClean="0"/>
              <a:t>®</a:t>
            </a:r>
            <a:r>
              <a:rPr lang="en-US" sz="2000" dirty="0" smtClean="0"/>
              <a:t> (FSRs) for Property &amp; Casualty insurers and Title underwriters.  FSRs are a leading indicator of financial stability, providing an objective baseline of the future solvency of an insurer.  </a:t>
            </a:r>
          </a:p>
          <a:p>
            <a:pPr marL="0" indent="0">
              <a:spcBef>
                <a:spcPts val="600"/>
              </a:spcBef>
              <a:spcAft>
                <a:spcPts val="600"/>
              </a:spcAft>
              <a:buNone/>
            </a:pPr>
            <a:r>
              <a:rPr lang="en-US" sz="2000" dirty="0" smtClean="0"/>
              <a:t>Demotech's philosophy is to review and evaluate insurers based on their area of focus and execution of their business model rather than solely on financial size.  This philosophy was the catalyst for the Demotech Company Classification System to stratify and categorize insurers by broad operational categories.</a:t>
            </a:r>
          </a:p>
        </p:txBody>
      </p:sp>
      <p:sp>
        <p:nvSpPr>
          <p:cNvPr id="3" name="Title 2"/>
          <p:cNvSpPr>
            <a:spLocks noGrp="1"/>
          </p:cNvSpPr>
          <p:nvPr>
            <p:ph type="title"/>
          </p:nvPr>
        </p:nvSpPr>
        <p:spPr/>
        <p:txBody>
          <a:bodyPr>
            <a:normAutofit/>
          </a:bodyPr>
          <a:lstStyle/>
          <a:p>
            <a:pPr>
              <a:defRPr/>
            </a:pPr>
            <a:r>
              <a:rPr lang="en-US" sz="3200" dirty="0" smtClean="0"/>
              <a:t>An Introduction to Demotech, Inc.</a:t>
            </a:r>
            <a:endParaRPr lang="en-US" sz="3200" dirty="0"/>
          </a:p>
        </p:txBody>
      </p:sp>
      <p:sp>
        <p:nvSpPr>
          <p:cNvPr id="4" name="Slide Number Placeholder 3"/>
          <p:cNvSpPr>
            <a:spLocks noGrp="1"/>
          </p:cNvSpPr>
          <p:nvPr>
            <p:ph type="sldNum" sz="quarter" idx="12"/>
          </p:nvPr>
        </p:nvSpPr>
        <p:spPr/>
        <p:txBody>
          <a:bodyPr/>
          <a:lstStyle/>
          <a:p>
            <a:pPr>
              <a:defRPr/>
            </a:pPr>
            <a:fld id="{4E39BEC5-F69C-4ED1-907A-39113C08C608}" type="slidenum">
              <a:rPr lang="en-US" smtClean="0"/>
              <a:pPr>
                <a:defRPr/>
              </a:pPr>
              <a:t>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pPr>
              <a:spcBef>
                <a:spcPts val="600"/>
              </a:spcBef>
              <a:spcAft>
                <a:spcPts val="600"/>
              </a:spcAft>
              <a:buBlip>
                <a:blip r:embed="rId2"/>
              </a:buBlip>
            </a:pPr>
            <a:r>
              <a:rPr lang="en-US" sz="2000" dirty="0" smtClean="0"/>
              <a:t>Joseph L. Petrelli, President, ACAS, MAAA, FCA, MBA</a:t>
            </a:r>
          </a:p>
          <a:p>
            <a:pPr>
              <a:spcBef>
                <a:spcPts val="600"/>
              </a:spcBef>
              <a:spcAft>
                <a:spcPts val="600"/>
              </a:spcAft>
              <a:buBlip>
                <a:blip r:embed="rId2"/>
              </a:buBlip>
            </a:pPr>
            <a:r>
              <a:rPr lang="en-US" sz="2000" dirty="0" smtClean="0"/>
              <a:t>Sharon M. Romano Petrelli, Vice President, CPCU, AIAF, ARC, CCP</a:t>
            </a:r>
          </a:p>
          <a:p>
            <a:pPr>
              <a:spcBef>
                <a:spcPts val="600"/>
              </a:spcBef>
              <a:spcAft>
                <a:spcPts val="600"/>
              </a:spcAft>
              <a:buBlip>
                <a:blip r:embed="rId2"/>
              </a:buBlip>
            </a:pPr>
            <a:r>
              <a:rPr lang="en-US" sz="2000" dirty="0" smtClean="0"/>
              <a:t>Barry J. Koestler II, Chief Ratings Officer, CFA</a:t>
            </a:r>
          </a:p>
          <a:p>
            <a:pPr>
              <a:spcBef>
                <a:spcPts val="600"/>
              </a:spcBef>
              <a:spcAft>
                <a:spcPts val="600"/>
              </a:spcAft>
              <a:buBlip>
                <a:blip r:embed="rId2"/>
              </a:buBlip>
            </a:pPr>
            <a:r>
              <a:rPr lang="en-US" sz="2000" dirty="0" smtClean="0"/>
              <a:t>Robert M. Warren, Client Services Manager, CPA, CPCU</a:t>
            </a:r>
          </a:p>
        </p:txBody>
      </p:sp>
      <p:sp>
        <p:nvSpPr>
          <p:cNvPr id="3" name="Title 2"/>
          <p:cNvSpPr>
            <a:spLocks noGrp="1"/>
          </p:cNvSpPr>
          <p:nvPr>
            <p:ph type="title"/>
          </p:nvPr>
        </p:nvSpPr>
        <p:spPr/>
        <p:txBody>
          <a:bodyPr>
            <a:normAutofit/>
          </a:bodyPr>
          <a:lstStyle/>
          <a:p>
            <a:r>
              <a:rPr lang="en-US" sz="3200" dirty="0" smtClean="0"/>
              <a:t>Our Senior Analysis Team</a:t>
            </a:r>
            <a:endParaRPr lang="en-US" sz="3200" dirty="0"/>
          </a:p>
        </p:txBody>
      </p:sp>
      <p:sp>
        <p:nvSpPr>
          <p:cNvPr id="4" name="Slide Number Placeholder 3"/>
          <p:cNvSpPr>
            <a:spLocks noGrp="1"/>
          </p:cNvSpPr>
          <p:nvPr>
            <p:ph type="sldNum" sz="quarter" idx="12"/>
          </p:nvPr>
        </p:nvSpPr>
        <p:spPr/>
        <p:txBody>
          <a:bodyPr/>
          <a:lstStyle/>
          <a:p>
            <a:pPr>
              <a:defRPr/>
            </a:pPr>
            <a:fld id="{4E39BEC5-F69C-4ED1-907A-39113C08C608}" type="slidenum">
              <a:rPr lang="en-US" smtClean="0"/>
              <a:pPr>
                <a:defRPr/>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smtClean="0"/>
              <a:t>In the mid-1990s, hurricanes devastated properties along the Florida coastline and simultaneously devastated Florida’s property insurance marketplace.  As a result, a large number of the insurance carriers, including some rated by A. M. Best, were forced into liquidation in Florida or other states of domicile.</a:t>
            </a:r>
          </a:p>
          <a:p>
            <a:r>
              <a:rPr lang="en-US" sz="2000" dirty="0" smtClean="0"/>
              <a:t>To enhance availability, the State of Florida developed the Florida Residential Property Casualty Joint Underwriting Association (JUA) to provide homeowners insurance and related property coverage.  The JUA, which evolved into Citizens Property Insurance Corporation, became the leading writer of homeowners insurance in Florida. </a:t>
            </a:r>
          </a:p>
          <a:p>
            <a:endParaRPr lang="en-US" sz="2000" dirty="0"/>
          </a:p>
        </p:txBody>
      </p:sp>
      <p:sp>
        <p:nvSpPr>
          <p:cNvPr id="5" name="Title 4"/>
          <p:cNvSpPr>
            <a:spLocks noGrp="1"/>
          </p:cNvSpPr>
          <p:nvPr>
            <p:ph type="title"/>
          </p:nvPr>
        </p:nvSpPr>
        <p:spPr/>
        <p:txBody>
          <a:bodyPr/>
          <a:lstStyle/>
          <a:p>
            <a:r>
              <a:rPr lang="en-US" dirty="0" smtClean="0"/>
              <a:t>Demotech’s Involvement in Florida</a:t>
            </a:r>
            <a:endParaRPr lang="en-US" dirty="0"/>
          </a:p>
        </p:txBody>
      </p:sp>
      <p:sp>
        <p:nvSpPr>
          <p:cNvPr id="4" name="Slide Number Placeholder 3"/>
          <p:cNvSpPr>
            <a:spLocks noGrp="1"/>
          </p:cNvSpPr>
          <p:nvPr>
            <p:ph type="sldNum" sz="quarter" idx="12"/>
          </p:nvPr>
        </p:nvSpPr>
        <p:spPr/>
        <p:txBody>
          <a:bodyPr/>
          <a:lstStyle/>
          <a:p>
            <a:pPr>
              <a:defRPr/>
            </a:pPr>
            <a:fld id="{4E39BEC5-F69C-4ED1-907A-39113C08C608}" type="slidenum">
              <a:rPr lang="en-US" smtClean="0"/>
              <a:pPr>
                <a:defRPr/>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smtClean="0"/>
              <a:t>In 1996, the State of Florida, Florida Office of Insurance Regulation (OIR) and the JUA initiated an effort to depopulate the JUA.  The depopulation effort included legislation to permit Florida to offer financial incentives to insurers that depopulated the JUA.  The legislation included guidelines and procedures to ensure that the OIR could expedite processing the insurers that would be formed for the purpose of capitalizing on the financial incentives. </a:t>
            </a:r>
          </a:p>
          <a:p>
            <a:r>
              <a:rPr lang="en-US" sz="2000" dirty="0" smtClean="0"/>
              <a:t>To level the playing field, we developed a procedure to review and rate newly formed insurers.  Our process assisted Florida, insurance agents, insurance companies, consumers, reinsurers and the secondary mortgage marketplace.  Since then, our process has been utilized to review and analysis start-up insurers domiciled or licensed in all jurisdictions.</a:t>
            </a:r>
          </a:p>
          <a:p>
            <a:endParaRPr lang="en-US" sz="2000" dirty="0"/>
          </a:p>
        </p:txBody>
      </p:sp>
      <p:sp>
        <p:nvSpPr>
          <p:cNvPr id="5" name="Title 4"/>
          <p:cNvSpPr>
            <a:spLocks noGrp="1"/>
          </p:cNvSpPr>
          <p:nvPr>
            <p:ph type="title"/>
          </p:nvPr>
        </p:nvSpPr>
        <p:spPr/>
        <p:txBody>
          <a:bodyPr>
            <a:normAutofit/>
          </a:bodyPr>
          <a:lstStyle/>
          <a:p>
            <a:r>
              <a:rPr lang="en-US" sz="3600" dirty="0" smtClean="0"/>
              <a:t>Demotech’s Involvement in Florida (cont.)</a:t>
            </a:r>
            <a:endParaRPr lang="en-US" sz="3600" dirty="0"/>
          </a:p>
        </p:txBody>
      </p:sp>
      <p:sp>
        <p:nvSpPr>
          <p:cNvPr id="4" name="Slide Number Placeholder 3"/>
          <p:cNvSpPr>
            <a:spLocks noGrp="1"/>
          </p:cNvSpPr>
          <p:nvPr>
            <p:ph type="sldNum" sz="quarter" idx="12"/>
          </p:nvPr>
        </p:nvSpPr>
        <p:spPr/>
        <p:txBody>
          <a:bodyPr/>
          <a:lstStyle/>
          <a:p>
            <a:pPr>
              <a:defRPr/>
            </a:pPr>
            <a:fld id="{4E39BEC5-F69C-4ED1-907A-39113C08C608}" type="slidenum">
              <a:rPr lang="en-US" smtClean="0"/>
              <a:pPr>
                <a:defRPr/>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smtClean="0"/>
              <a:t>Demotech has contributed to the stabilization of the property insurance market in Florida since 1996.  Our efforts have focused on the assignment of FSRs to financially stable insurers, including start-ups as well as established insurers.</a:t>
            </a:r>
          </a:p>
          <a:p>
            <a:r>
              <a:rPr lang="en-US" sz="2000" dirty="0" smtClean="0"/>
              <a:t>Over the past several years, legislative and statutory changes, turmoil in the global financial markets, a decline in residential real estate values and other economic factors have resulted in an increased focus on the financial stability of Florida’s property insurers. </a:t>
            </a:r>
            <a:endParaRPr lang="en-US" sz="2000" dirty="0"/>
          </a:p>
        </p:txBody>
      </p:sp>
      <p:sp>
        <p:nvSpPr>
          <p:cNvPr id="4" name="Slide Number Placeholder 3"/>
          <p:cNvSpPr>
            <a:spLocks noGrp="1"/>
          </p:cNvSpPr>
          <p:nvPr>
            <p:ph type="sldNum" sz="quarter" idx="12"/>
          </p:nvPr>
        </p:nvSpPr>
        <p:spPr/>
        <p:txBody>
          <a:bodyPr/>
          <a:lstStyle/>
          <a:p>
            <a:pPr>
              <a:defRPr/>
            </a:pPr>
            <a:fld id="{4E39BEC5-F69C-4ED1-907A-39113C08C608}" type="slidenum">
              <a:rPr lang="en-US" smtClean="0"/>
              <a:pPr>
                <a:defRPr/>
              </a:pPr>
              <a:t>6</a:t>
            </a:fld>
            <a:endParaRPr lang="en-US" dirty="0"/>
          </a:p>
        </p:txBody>
      </p:sp>
      <p:sp>
        <p:nvSpPr>
          <p:cNvPr id="6" name="Title 4"/>
          <p:cNvSpPr>
            <a:spLocks noGrp="1"/>
          </p:cNvSpPr>
          <p:nvPr>
            <p:ph type="title"/>
          </p:nvPr>
        </p:nvSpPr>
        <p:spPr/>
        <p:txBody>
          <a:bodyPr>
            <a:normAutofit/>
          </a:bodyPr>
          <a:lstStyle/>
          <a:p>
            <a:r>
              <a:rPr lang="en-US" sz="3600" dirty="0" smtClean="0"/>
              <a:t>Demotech’s Involvement in Florida (cont.)</a:t>
            </a:r>
            <a:endParaRPr lang="en-US" sz="3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smtClean="0"/>
              <a:t>Our standards have been consistently utilized as part of our overall evaluation and review process.</a:t>
            </a:r>
          </a:p>
          <a:p>
            <a:r>
              <a:rPr lang="en-US" sz="2400" dirty="0" smtClean="0"/>
              <a:t>We apply objective evaluation criteria to each insurer writing property business in Florida.  These criteria are not a safe harbor or bright-line indicator for acceptable financial performance.  </a:t>
            </a:r>
          </a:p>
          <a:p>
            <a:r>
              <a:rPr lang="en-US" sz="2400" dirty="0" smtClean="0"/>
              <a:t>2014 Update and Addendum regarding FSRs in Florida – largely unchanged from 2013.</a:t>
            </a:r>
          </a:p>
        </p:txBody>
      </p:sp>
      <p:sp>
        <p:nvSpPr>
          <p:cNvPr id="5" name="Title 4"/>
          <p:cNvSpPr>
            <a:spLocks noGrp="1"/>
          </p:cNvSpPr>
          <p:nvPr>
            <p:ph type="title"/>
          </p:nvPr>
        </p:nvSpPr>
        <p:spPr/>
        <p:txBody>
          <a:bodyPr/>
          <a:lstStyle/>
          <a:p>
            <a:r>
              <a:rPr lang="en-US" dirty="0" smtClean="0"/>
              <a:t>Financial Stability Rating® Standards</a:t>
            </a:r>
            <a:endParaRPr lang="en-US" dirty="0"/>
          </a:p>
        </p:txBody>
      </p:sp>
      <p:sp>
        <p:nvSpPr>
          <p:cNvPr id="4" name="Slide Number Placeholder 3"/>
          <p:cNvSpPr>
            <a:spLocks noGrp="1"/>
          </p:cNvSpPr>
          <p:nvPr>
            <p:ph type="sldNum" sz="quarter" idx="12"/>
          </p:nvPr>
        </p:nvSpPr>
        <p:spPr/>
        <p:txBody>
          <a:bodyPr/>
          <a:lstStyle/>
          <a:p>
            <a:pPr>
              <a:defRPr/>
            </a:pPr>
            <a:fld id="{4E39BEC5-F69C-4ED1-907A-39113C08C608}" type="slidenum">
              <a:rPr lang="en-US" smtClean="0"/>
              <a:pPr>
                <a:defRPr/>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524000"/>
            <a:ext cx="8229600" cy="4800600"/>
          </a:xfrm>
        </p:spPr>
        <p:txBody>
          <a:bodyPr/>
          <a:lstStyle/>
          <a:p>
            <a:pPr lvl="0"/>
            <a:r>
              <a:rPr lang="en-US" sz="1800" dirty="0" smtClean="0"/>
              <a:t>It is Demotech’s expectation that companies will procure first event limits </a:t>
            </a:r>
            <a:r>
              <a:rPr lang="en-US" sz="1800" b="1" i="1" dirty="0" smtClean="0"/>
              <a:t>EXCEEDING</a:t>
            </a:r>
            <a:r>
              <a:rPr lang="en-US" sz="1800" dirty="0" smtClean="0"/>
              <a:t> the 100 year event return period PML including loss amplification/demand surge and secondary uncertainty.  </a:t>
            </a:r>
          </a:p>
          <a:p>
            <a:pPr lvl="1"/>
            <a:r>
              <a:rPr lang="en-US" sz="1600" dirty="0" smtClean="0"/>
              <a:t>This equates to the company providing cover in excess of the 100 year event return period reflected in </a:t>
            </a:r>
            <a:r>
              <a:rPr lang="en-US" sz="1600" b="1" dirty="0" smtClean="0"/>
              <a:t>Section II</a:t>
            </a:r>
            <a:r>
              <a:rPr lang="en-US" sz="1600" dirty="0" smtClean="0"/>
              <a:t> of Demotech’s </a:t>
            </a:r>
            <a:r>
              <a:rPr lang="en-US" sz="1600" b="1" i="1" dirty="0" smtClean="0"/>
              <a:t>Exhibit A</a:t>
            </a:r>
            <a:r>
              <a:rPr lang="en-US" sz="1600" dirty="0" smtClean="0"/>
              <a:t>.  </a:t>
            </a:r>
          </a:p>
          <a:p>
            <a:pPr lvl="1"/>
            <a:r>
              <a:rPr lang="en-US" sz="1600" dirty="0" smtClean="0"/>
              <a:t>If a company’s vertical limit for the first event does not exceed the 100 year event return period based on the information provided in </a:t>
            </a:r>
            <a:r>
              <a:rPr lang="en-US" sz="1600" b="1" dirty="0" smtClean="0"/>
              <a:t>Section II</a:t>
            </a:r>
            <a:r>
              <a:rPr lang="en-US" sz="1600" dirty="0" smtClean="0"/>
              <a:t> of </a:t>
            </a:r>
            <a:r>
              <a:rPr lang="en-US" sz="1600" b="1" i="1" dirty="0" smtClean="0"/>
              <a:t>Exhibit A</a:t>
            </a:r>
            <a:r>
              <a:rPr lang="en-US" sz="1600" dirty="0" smtClean="0"/>
              <a:t>, the company is unlikely to be eligible for a Financial Stability Rating</a:t>
            </a:r>
            <a:r>
              <a:rPr lang="en-US" sz="1600" baseline="30000" dirty="0" smtClean="0"/>
              <a:t>® </a:t>
            </a:r>
            <a:r>
              <a:rPr lang="en-US" sz="1600" dirty="0" smtClean="0"/>
              <a:t>at the A level or above.</a:t>
            </a:r>
          </a:p>
          <a:p>
            <a:r>
              <a:rPr lang="en-US" sz="1800" dirty="0" smtClean="0"/>
              <a:t>Demotech has always reviewed CAT programs under multiple event scenarios. </a:t>
            </a:r>
          </a:p>
          <a:p>
            <a:pPr lvl="0"/>
            <a:endParaRPr lang="en-US" sz="1800" dirty="0" smtClean="0"/>
          </a:p>
          <a:p>
            <a:pPr>
              <a:buNone/>
            </a:pPr>
            <a:endParaRPr lang="en-US" sz="1800" dirty="0" smtClean="0"/>
          </a:p>
          <a:p>
            <a:endParaRPr lang="en-US" sz="1800" dirty="0"/>
          </a:p>
        </p:txBody>
      </p:sp>
      <p:sp>
        <p:nvSpPr>
          <p:cNvPr id="4" name="Title 3"/>
          <p:cNvSpPr>
            <a:spLocks noGrp="1"/>
          </p:cNvSpPr>
          <p:nvPr>
            <p:ph type="title"/>
          </p:nvPr>
        </p:nvSpPr>
        <p:spPr>
          <a:xfrm>
            <a:off x="457200" y="274638"/>
            <a:ext cx="8229600" cy="1173162"/>
          </a:xfrm>
        </p:spPr>
        <p:txBody>
          <a:bodyPr/>
          <a:lstStyle/>
          <a:p>
            <a:r>
              <a:rPr lang="en-US" dirty="0" smtClean="0"/>
              <a:t>Demotech CAT Reinsurance Review</a:t>
            </a:r>
            <a:endParaRPr lang="en-US" dirty="0"/>
          </a:p>
        </p:txBody>
      </p:sp>
      <p:sp>
        <p:nvSpPr>
          <p:cNvPr id="3" name="Slide Number Placeholder 2"/>
          <p:cNvSpPr>
            <a:spLocks noGrp="1"/>
          </p:cNvSpPr>
          <p:nvPr>
            <p:ph type="sldNum" sz="quarter" idx="12"/>
          </p:nvPr>
        </p:nvSpPr>
        <p:spPr/>
        <p:txBody>
          <a:bodyPr/>
          <a:lstStyle/>
          <a:p>
            <a:pPr>
              <a:defRPr/>
            </a:pPr>
            <a:fld id="{368B92A8-581D-4B49-AEB7-BD709F1BCE3D}" type="slidenum">
              <a:rPr lang="en-US" smtClean="0"/>
              <a:pPr>
                <a:defRPr/>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sz="1800" dirty="0" smtClean="0"/>
              <a:t>Although Demotech has not previously provided publicly available guidance or requirements related to multiple catastrophe event scenarios, </a:t>
            </a:r>
            <a:r>
              <a:rPr lang="en-US" sz="1800" dirty="0" smtClean="0"/>
              <a:t>our annual reinsurance review has </a:t>
            </a:r>
            <a:r>
              <a:rPr lang="en-US" sz="1800" dirty="0" smtClean="0"/>
              <a:t>consistently reflected analysis of multiple catastrophe event scenarios.  </a:t>
            </a:r>
            <a:r>
              <a:rPr lang="en-US" sz="1800" b="1" i="1" dirty="0" smtClean="0"/>
              <a:t>The only change for the 2014 reinsurance renewal is that we published the guidance that we had been providing to certain carriers</a:t>
            </a:r>
            <a:r>
              <a:rPr lang="en-US" sz="1800" dirty="0" smtClean="0"/>
              <a:t>.  </a:t>
            </a:r>
          </a:p>
          <a:p>
            <a:pPr lvl="0"/>
            <a:r>
              <a:rPr lang="en-US" sz="1800" dirty="0" smtClean="0"/>
              <a:t>For </a:t>
            </a:r>
            <a:r>
              <a:rPr lang="en-US" sz="1800" dirty="0" smtClean="0"/>
              <a:t>a company to remain eligible for a Financial Stability Rating</a:t>
            </a:r>
            <a:r>
              <a:rPr lang="en-US" sz="1800" baseline="30000" dirty="0" smtClean="0"/>
              <a:t>® </a:t>
            </a:r>
            <a:r>
              <a:rPr lang="en-US" sz="1800" dirty="0" smtClean="0"/>
              <a:t>at the A level or above, it must secure a second event cover in excess of the 50 year event determined by:</a:t>
            </a:r>
          </a:p>
          <a:p>
            <a:pPr lvl="1"/>
            <a:r>
              <a:rPr lang="en-US" sz="1600" dirty="0" smtClean="0"/>
              <a:t>A first event that exhausts the mandatory layer of the Florida Hurricane Catastrophe Fund</a:t>
            </a:r>
          </a:p>
          <a:p>
            <a:pPr lvl="1">
              <a:buNone/>
            </a:pPr>
            <a:r>
              <a:rPr lang="en-US" sz="1600" b="1" i="1" dirty="0" smtClean="0"/>
              <a:t>		and</a:t>
            </a:r>
            <a:r>
              <a:rPr lang="en-US" sz="1600" dirty="0" smtClean="0"/>
              <a:t> </a:t>
            </a:r>
          </a:p>
          <a:p>
            <a:pPr lvl="1"/>
            <a:r>
              <a:rPr lang="en-US" sz="1600" dirty="0" smtClean="0"/>
              <a:t>A 50 year event return period PML as reflected in </a:t>
            </a:r>
            <a:r>
              <a:rPr lang="en-US" sz="1600" b="1" dirty="0" smtClean="0"/>
              <a:t>Section II</a:t>
            </a:r>
            <a:r>
              <a:rPr lang="en-US" sz="1600" dirty="0" smtClean="0"/>
              <a:t> of </a:t>
            </a:r>
            <a:r>
              <a:rPr lang="en-US" sz="1600" b="1" i="1" dirty="0" smtClean="0"/>
              <a:t>Exhibit A.</a:t>
            </a:r>
            <a:endParaRPr lang="en-US" sz="1600" dirty="0" smtClean="0"/>
          </a:p>
          <a:p>
            <a:r>
              <a:rPr lang="en-US" sz="1800" dirty="0" smtClean="0"/>
              <a:t>If a company’s second event cover does not exceed a 50 year event return period based on the information provided in </a:t>
            </a:r>
            <a:r>
              <a:rPr lang="en-US" sz="1800" b="1" dirty="0" smtClean="0"/>
              <a:t>Section II</a:t>
            </a:r>
            <a:r>
              <a:rPr lang="en-US" sz="1800" dirty="0" smtClean="0"/>
              <a:t> of </a:t>
            </a:r>
            <a:r>
              <a:rPr lang="en-US" sz="1800" b="1" i="1" dirty="0" smtClean="0"/>
              <a:t>Exhibit A</a:t>
            </a:r>
            <a:r>
              <a:rPr lang="en-US" sz="1800" dirty="0" smtClean="0"/>
              <a:t>, the company is unlikely to be eligible for a Financial Stability Rating</a:t>
            </a:r>
            <a:r>
              <a:rPr lang="en-US" sz="1800" baseline="30000" dirty="0" smtClean="0"/>
              <a:t>® </a:t>
            </a:r>
            <a:r>
              <a:rPr lang="en-US" sz="1800" dirty="0" smtClean="0"/>
              <a:t>at the A level or above.</a:t>
            </a:r>
          </a:p>
          <a:p>
            <a:endParaRPr lang="en-US" sz="1800" dirty="0"/>
          </a:p>
        </p:txBody>
      </p:sp>
      <p:sp>
        <p:nvSpPr>
          <p:cNvPr id="3" name="Title 2"/>
          <p:cNvSpPr>
            <a:spLocks noGrp="1"/>
          </p:cNvSpPr>
          <p:nvPr>
            <p:ph type="title"/>
          </p:nvPr>
        </p:nvSpPr>
        <p:spPr/>
        <p:txBody>
          <a:bodyPr>
            <a:normAutofit/>
          </a:bodyPr>
          <a:lstStyle/>
          <a:p>
            <a:r>
              <a:rPr lang="en-US" sz="3600" dirty="0" smtClean="0"/>
              <a:t>Demotech CAT Reinsurance Review (cont.)</a:t>
            </a:r>
            <a:endParaRPr lang="en-US" sz="3600" dirty="0"/>
          </a:p>
        </p:txBody>
      </p:sp>
      <p:sp>
        <p:nvSpPr>
          <p:cNvPr id="4" name="Slide Number Placeholder 3"/>
          <p:cNvSpPr>
            <a:spLocks noGrp="1"/>
          </p:cNvSpPr>
          <p:nvPr>
            <p:ph type="sldNum" sz="quarter" idx="12"/>
          </p:nvPr>
        </p:nvSpPr>
        <p:spPr/>
        <p:txBody>
          <a:bodyPr/>
          <a:lstStyle/>
          <a:p>
            <a:pPr>
              <a:defRPr/>
            </a:pPr>
            <a:fld id="{4E39BEC5-F69C-4ED1-907A-39113C08C608}" type="slidenum">
              <a:rPr lang="en-US" smtClean="0"/>
              <a:pPr>
                <a:defRPr/>
              </a:pPr>
              <a:t>9</a:t>
            </a:fld>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T_Base_PP">
  <a:themeElements>
    <a:clrScheme name="Demotech Standard">
      <a:dk1>
        <a:sysClr val="windowText" lastClr="000000"/>
      </a:dk1>
      <a:lt1>
        <a:sysClr val="window" lastClr="FFFFFF"/>
      </a:lt1>
      <a:dk2>
        <a:srgbClr val="606A74"/>
      </a:dk2>
      <a:lt2>
        <a:srgbClr val="DEF5FA"/>
      </a:lt2>
      <a:accent1>
        <a:srgbClr val="003F5F"/>
      </a:accent1>
      <a:accent2>
        <a:srgbClr val="005B7B"/>
      </a:accent2>
      <a:accent3>
        <a:srgbClr val="307998"/>
      </a:accent3>
      <a:accent4>
        <a:srgbClr val="ADC7D8"/>
      </a:accent4>
      <a:accent5>
        <a:srgbClr val="D1DFE9"/>
      </a:accent5>
      <a:accent6>
        <a:srgbClr val="E4EDF3"/>
      </a:accent6>
      <a:hlink>
        <a:srgbClr val="FF8119"/>
      </a:hlink>
      <a:folHlink>
        <a:srgbClr val="44B9E8"/>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motech Standard">
    <a:dk1>
      <a:sysClr val="windowText" lastClr="000000"/>
    </a:dk1>
    <a:lt1>
      <a:sysClr val="window" lastClr="FFFFFF"/>
    </a:lt1>
    <a:dk2>
      <a:srgbClr val="606A74"/>
    </a:dk2>
    <a:lt2>
      <a:srgbClr val="DEF5FA"/>
    </a:lt2>
    <a:accent1>
      <a:srgbClr val="003F5F"/>
    </a:accent1>
    <a:accent2>
      <a:srgbClr val="005B7B"/>
    </a:accent2>
    <a:accent3>
      <a:srgbClr val="307998"/>
    </a:accent3>
    <a:accent4>
      <a:srgbClr val="ADC7D8"/>
    </a:accent4>
    <a:accent5>
      <a:srgbClr val="D1DFE9"/>
    </a:accent5>
    <a:accent6>
      <a:srgbClr val="E4EDF3"/>
    </a:accent6>
    <a:hlink>
      <a:srgbClr val="FF8119"/>
    </a:hlink>
    <a:folHlink>
      <a:srgbClr val="44B9E8"/>
    </a:folHlink>
  </a:clrScheme>
</a:themeOverride>
</file>

<file path=ppt/theme/themeOverride2.xml><?xml version="1.0" encoding="utf-8"?>
<a:themeOverride xmlns:a="http://schemas.openxmlformats.org/drawingml/2006/main">
  <a:clrScheme name="Demotech Standard">
    <a:dk1>
      <a:sysClr val="windowText" lastClr="000000"/>
    </a:dk1>
    <a:lt1>
      <a:sysClr val="window" lastClr="FFFFFF"/>
    </a:lt1>
    <a:dk2>
      <a:srgbClr val="606A74"/>
    </a:dk2>
    <a:lt2>
      <a:srgbClr val="DEF5FA"/>
    </a:lt2>
    <a:accent1>
      <a:srgbClr val="003F5F"/>
    </a:accent1>
    <a:accent2>
      <a:srgbClr val="005B7B"/>
    </a:accent2>
    <a:accent3>
      <a:srgbClr val="307998"/>
    </a:accent3>
    <a:accent4>
      <a:srgbClr val="ADC7D8"/>
    </a:accent4>
    <a:accent5>
      <a:srgbClr val="D1DFE9"/>
    </a:accent5>
    <a:accent6>
      <a:srgbClr val="E4EDF3"/>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
  <TotalTime>2274</TotalTime>
  <Words>1055</Words>
  <Application>Microsoft Office PowerPoint</Application>
  <PresentationFormat>On-screen Show (4:3)</PresentationFormat>
  <Paragraphs>99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DT_Base_PP</vt:lpstr>
      <vt:lpstr>  Willis Re 2014 Florida Summit January 28, 2014</vt:lpstr>
      <vt:lpstr>An Introduction to Demotech, Inc.</vt:lpstr>
      <vt:lpstr>Our Senior Analysis Team</vt:lpstr>
      <vt:lpstr>Demotech’s Involvement in Florida</vt:lpstr>
      <vt:lpstr>Demotech’s Involvement in Florida (cont.)</vt:lpstr>
      <vt:lpstr>Demotech’s Involvement in Florida (cont.)</vt:lpstr>
      <vt:lpstr>Financial Stability Rating® Standards</vt:lpstr>
      <vt:lpstr>Demotech CAT Reinsurance Review</vt:lpstr>
      <vt:lpstr>Demotech CAT Reinsurance Review (cont.)</vt:lpstr>
      <vt:lpstr>XYZ Insurance Company</vt:lpstr>
      <vt:lpstr>Discerning between FSRs of A, A' and A''</vt:lpstr>
      <vt:lpstr>Florida State University Excerpts from A Comprehensive Examination of  Insurer Financial Strength Ratings</vt:lpstr>
      <vt:lpstr>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Irisa Wasson</dc:creator>
  <cp:lastModifiedBy>JL Petrelli</cp:lastModifiedBy>
  <cp:revision>230</cp:revision>
  <dcterms:created xsi:type="dcterms:W3CDTF">2011-03-10T13:51:10Z</dcterms:created>
  <dcterms:modified xsi:type="dcterms:W3CDTF">2014-01-15T20:40:54Z</dcterms:modified>
</cp:coreProperties>
</file>